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92" r:id="rId2"/>
    <p:sldId id="293" r:id="rId3"/>
    <p:sldId id="294" r:id="rId4"/>
    <p:sldId id="458" r:id="rId5"/>
    <p:sldId id="459" r:id="rId6"/>
    <p:sldId id="457" r:id="rId7"/>
    <p:sldId id="265" r:id="rId8"/>
    <p:sldId id="266" r:id="rId9"/>
    <p:sldId id="267" r:id="rId10"/>
    <p:sldId id="268" r:id="rId11"/>
    <p:sldId id="420" r:id="rId12"/>
    <p:sldId id="269" r:id="rId13"/>
    <p:sldId id="270" r:id="rId14"/>
    <p:sldId id="271" r:id="rId15"/>
    <p:sldId id="272" r:id="rId16"/>
    <p:sldId id="286" r:id="rId17"/>
    <p:sldId id="446" r:id="rId18"/>
    <p:sldId id="274" r:id="rId19"/>
    <p:sldId id="454" r:id="rId20"/>
    <p:sldId id="288" r:id="rId21"/>
    <p:sldId id="456" r:id="rId22"/>
    <p:sldId id="289" r:id="rId23"/>
    <p:sldId id="291" r:id="rId24"/>
    <p:sldId id="275" r:id="rId25"/>
    <p:sldId id="276" r:id="rId26"/>
    <p:sldId id="277" r:id="rId27"/>
    <p:sldId id="278" r:id="rId28"/>
    <p:sldId id="279" r:id="rId29"/>
    <p:sldId id="280" r:id="rId30"/>
    <p:sldId id="281" r:id="rId31"/>
    <p:sldId id="282" r:id="rId32"/>
    <p:sldId id="283" r:id="rId33"/>
    <p:sldId id="284" r:id="rId34"/>
    <p:sldId id="287" r:id="rId35"/>
    <p:sldId id="455" r:id="rId36"/>
    <p:sldId id="264"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357"/>
    <a:srgbClr val="123258"/>
    <a:srgbClr val="FF0066"/>
    <a:srgbClr val="E1F8FF"/>
    <a:srgbClr val="40D3FF"/>
    <a:srgbClr val="FF6600"/>
    <a:srgbClr val="E6C638"/>
    <a:srgbClr val="D7CA70"/>
    <a:srgbClr val="41759A"/>
    <a:srgbClr val="76CB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150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F6C543-E618-458D-BC91-41CEA51CB4A8}" type="doc">
      <dgm:prSet loTypeId="urn:microsoft.com/office/officeart/2005/8/layout/radial1" loCatId="relationship" qsTypeId="urn:microsoft.com/office/officeart/2005/8/quickstyle/3d2" qsCatId="3D" csTypeId="urn:microsoft.com/office/officeart/2005/8/colors/colorful1" csCatId="colorful"/>
      <dgm:spPr/>
    </dgm:pt>
    <dgm:pt modelId="{0D62E810-1216-411F-AEA4-AE24DDA0013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¿CÓMO DETECTAR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PROBLEMAS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DE DESEMPEÑO?</a:t>
          </a:r>
        </a:p>
      </dgm:t>
    </dgm:pt>
    <dgm:pt modelId="{5AB4E1EB-D451-4670-BA60-9372696407AF}" type="parTrans" cxnId="{534F6C62-747E-4E8D-8E7F-4F4729713AD5}">
      <dgm:prSet/>
      <dgm:spPr/>
      <dgm:t>
        <a:bodyPr/>
        <a:lstStyle/>
        <a:p>
          <a:endParaRPr lang="es-CO">
            <a:solidFill>
              <a:srgbClr val="183357"/>
            </a:solidFill>
          </a:endParaRPr>
        </a:p>
      </dgm:t>
    </dgm:pt>
    <dgm:pt modelId="{FCFDBAFD-140C-4864-84B8-26B3FBB198B4}" type="sibTrans" cxnId="{534F6C62-747E-4E8D-8E7F-4F4729713AD5}">
      <dgm:prSet/>
      <dgm:spPr/>
      <dgm:t>
        <a:bodyPr/>
        <a:lstStyle/>
        <a:p>
          <a:endParaRPr lang="es-CO">
            <a:solidFill>
              <a:srgbClr val="183357"/>
            </a:solidFill>
          </a:endParaRPr>
        </a:p>
      </dgm:t>
    </dgm:pt>
    <dgm:pt modelId="{ED0F2B41-1D3C-4B16-B48F-062298F147BA}">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Encuestas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Cuestionarios</a:t>
          </a:r>
        </a:p>
      </dgm:t>
    </dgm:pt>
    <dgm:pt modelId="{4320F963-8E62-476D-B3AD-254007A13DFF}" type="parTrans" cxnId="{85E2E7F1-9333-4E5F-93CC-49FE5B8B9B6D}">
      <dgm:prSet/>
      <dgm:spPr/>
      <dgm:t>
        <a:bodyPr/>
        <a:lstStyle/>
        <a:p>
          <a:endParaRPr lang="es-CO">
            <a:solidFill>
              <a:srgbClr val="183357"/>
            </a:solidFill>
          </a:endParaRPr>
        </a:p>
      </dgm:t>
    </dgm:pt>
    <dgm:pt modelId="{AB8CF0F1-2251-4733-BAD7-1F5895EC9136}" type="sibTrans" cxnId="{85E2E7F1-9333-4E5F-93CC-49FE5B8B9B6D}">
      <dgm:prSet/>
      <dgm:spPr/>
      <dgm:t>
        <a:bodyPr/>
        <a:lstStyle/>
        <a:p>
          <a:endParaRPr lang="es-CO">
            <a:solidFill>
              <a:srgbClr val="183357"/>
            </a:solidFill>
          </a:endParaRPr>
        </a:p>
      </dgm:t>
    </dgm:pt>
    <dgm:pt modelId="{20F4C4DF-CF91-43DE-B865-99B155A71272}">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Análisis de auditorias</a:t>
          </a:r>
        </a:p>
      </dgm:t>
    </dgm:pt>
    <dgm:pt modelId="{2E395F92-84FA-40A4-9B1F-ECDE7882ADC1}" type="parTrans" cxnId="{A6A9B06F-6480-4E51-8C40-108C35C40E4B}">
      <dgm:prSet/>
      <dgm:spPr/>
      <dgm:t>
        <a:bodyPr/>
        <a:lstStyle/>
        <a:p>
          <a:endParaRPr lang="es-CO">
            <a:solidFill>
              <a:srgbClr val="183357"/>
            </a:solidFill>
          </a:endParaRPr>
        </a:p>
      </dgm:t>
    </dgm:pt>
    <dgm:pt modelId="{8E13BA17-3527-4F9F-966E-EE9741624BD3}" type="sibTrans" cxnId="{A6A9B06F-6480-4E51-8C40-108C35C40E4B}">
      <dgm:prSet/>
      <dgm:spPr/>
      <dgm:t>
        <a:bodyPr/>
        <a:lstStyle/>
        <a:p>
          <a:endParaRPr lang="es-CO">
            <a:solidFill>
              <a:srgbClr val="183357"/>
            </a:solidFill>
          </a:endParaRPr>
        </a:p>
      </dgm:t>
    </dgm:pt>
    <dgm:pt modelId="{0F6D306B-C353-4408-9A93-D96400035908}">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Grupos</a:t>
          </a:r>
          <a:r>
            <a:rPr kumimoji="0" lang="es-ES" altLang="es-CO" b="0" i="0" u="none" strike="noStrike" cap="none" normalizeH="0" baseline="0">
              <a:ln/>
              <a:solidFill>
                <a:srgbClr val="183357"/>
              </a:solidFill>
              <a:effectLst/>
              <a:latin typeface="Arial" panose="020B0604020202020204" pitchFamily="34" charset="0"/>
            </a:rPr>
            <a:t> </a:t>
          </a:r>
          <a:r>
            <a:rPr kumimoji="0" lang="es-ES" altLang="es-CO" b="1" i="0" u="none" strike="noStrike" cap="none" normalizeH="0" baseline="0">
              <a:ln/>
              <a:solidFill>
                <a:srgbClr val="183357"/>
              </a:solidFill>
              <a:effectLst/>
              <a:latin typeface="Arial" panose="020B0604020202020204" pitchFamily="34" charset="0"/>
            </a:rPr>
            <a:t>focales</a:t>
          </a:r>
        </a:p>
      </dgm:t>
    </dgm:pt>
    <dgm:pt modelId="{1FE7C46D-0E7F-427C-A2D2-3DB6AEB794D8}" type="parTrans" cxnId="{1999BD9A-E3CD-4267-A257-48D8E9BE871D}">
      <dgm:prSet/>
      <dgm:spPr/>
      <dgm:t>
        <a:bodyPr/>
        <a:lstStyle/>
        <a:p>
          <a:endParaRPr lang="es-CO">
            <a:solidFill>
              <a:srgbClr val="183357"/>
            </a:solidFill>
          </a:endParaRPr>
        </a:p>
      </dgm:t>
    </dgm:pt>
    <dgm:pt modelId="{11E21487-C9C9-4F73-9223-CDC9C21FFDDE}" type="sibTrans" cxnId="{1999BD9A-E3CD-4267-A257-48D8E9BE871D}">
      <dgm:prSet/>
      <dgm:spPr/>
      <dgm:t>
        <a:bodyPr/>
        <a:lstStyle/>
        <a:p>
          <a:endParaRPr lang="es-CO">
            <a:solidFill>
              <a:srgbClr val="183357"/>
            </a:solidFill>
          </a:endParaRPr>
        </a:p>
      </dgm:t>
    </dgm:pt>
    <dgm:pt modelId="{DB976A58-CCDC-4767-878B-D931BC98E84B}">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Análisis de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informes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de gestión</a:t>
          </a:r>
        </a:p>
      </dgm:t>
    </dgm:pt>
    <dgm:pt modelId="{DAF27A96-42A9-4DD5-8A64-AD55F4704375}" type="parTrans" cxnId="{54D43E27-53E5-4CE9-91D1-91A71E37BB7D}">
      <dgm:prSet/>
      <dgm:spPr/>
      <dgm:t>
        <a:bodyPr/>
        <a:lstStyle/>
        <a:p>
          <a:endParaRPr lang="es-CO">
            <a:solidFill>
              <a:srgbClr val="183357"/>
            </a:solidFill>
          </a:endParaRPr>
        </a:p>
      </dgm:t>
    </dgm:pt>
    <dgm:pt modelId="{9218A6A9-A982-435E-8ED6-6B321ED84B38}" type="sibTrans" cxnId="{54D43E27-53E5-4CE9-91D1-91A71E37BB7D}">
      <dgm:prSet/>
      <dgm:spPr/>
      <dgm:t>
        <a:bodyPr/>
        <a:lstStyle/>
        <a:p>
          <a:endParaRPr lang="es-CO">
            <a:solidFill>
              <a:srgbClr val="183357"/>
            </a:solidFill>
          </a:endParaRPr>
        </a:p>
      </dgm:t>
    </dgm:pt>
    <dgm:pt modelId="{E0105132-0484-42A1-9A3B-16C5E16D6987}">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Observación</a:t>
          </a:r>
        </a:p>
      </dgm:t>
    </dgm:pt>
    <dgm:pt modelId="{384D14F0-86CD-4DCE-9852-C515C11B73FA}" type="parTrans" cxnId="{00A7B644-E70A-4C0F-9949-9EFC826D1F00}">
      <dgm:prSet/>
      <dgm:spPr/>
      <dgm:t>
        <a:bodyPr/>
        <a:lstStyle/>
        <a:p>
          <a:endParaRPr lang="es-CO">
            <a:solidFill>
              <a:srgbClr val="183357"/>
            </a:solidFill>
          </a:endParaRPr>
        </a:p>
      </dgm:t>
    </dgm:pt>
    <dgm:pt modelId="{5267FEA1-C75A-4D6A-B018-785E418D1F39}" type="sibTrans" cxnId="{00A7B644-E70A-4C0F-9949-9EFC826D1F00}">
      <dgm:prSet/>
      <dgm:spPr/>
      <dgm:t>
        <a:bodyPr/>
        <a:lstStyle/>
        <a:p>
          <a:endParaRPr lang="es-CO">
            <a:solidFill>
              <a:srgbClr val="183357"/>
            </a:solidFill>
          </a:endParaRPr>
        </a:p>
      </dgm:t>
    </dgm:pt>
    <dgm:pt modelId="{BAF54DF1-9DBA-4F55-BF07-F5DA5AA5759D}">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Evaluación del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desempeño</a:t>
          </a:r>
        </a:p>
      </dgm:t>
    </dgm:pt>
    <dgm:pt modelId="{853C4A0A-772E-4C55-8CD9-F19EF2F9316B}" type="parTrans" cxnId="{A8C4EF0C-C7D0-413D-A644-319CCE52D91D}">
      <dgm:prSet/>
      <dgm:spPr/>
      <dgm:t>
        <a:bodyPr/>
        <a:lstStyle/>
        <a:p>
          <a:endParaRPr lang="es-CO">
            <a:solidFill>
              <a:srgbClr val="183357"/>
            </a:solidFill>
          </a:endParaRPr>
        </a:p>
      </dgm:t>
    </dgm:pt>
    <dgm:pt modelId="{FE09040D-9BC1-4D20-8DC1-6CE0C38BFA3E}" type="sibTrans" cxnId="{A8C4EF0C-C7D0-413D-A644-319CCE52D91D}">
      <dgm:prSet/>
      <dgm:spPr/>
      <dgm:t>
        <a:bodyPr/>
        <a:lstStyle/>
        <a:p>
          <a:endParaRPr lang="es-CO">
            <a:solidFill>
              <a:srgbClr val="183357"/>
            </a:solidFill>
          </a:endParaRPr>
        </a:p>
      </dgm:t>
    </dgm:pt>
    <dgm:pt modelId="{00A3B104-460C-43B7-BAA1-1BF489DE21FA}">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Entrevistas</a:t>
          </a:r>
        </a:p>
      </dgm:t>
    </dgm:pt>
    <dgm:pt modelId="{0A471808-C3F2-481D-A12D-C02FC9F98826}" type="parTrans" cxnId="{3C424ABC-947D-4264-87FE-840F74AD6B67}">
      <dgm:prSet/>
      <dgm:spPr/>
      <dgm:t>
        <a:bodyPr/>
        <a:lstStyle/>
        <a:p>
          <a:endParaRPr lang="es-CO">
            <a:solidFill>
              <a:srgbClr val="183357"/>
            </a:solidFill>
          </a:endParaRPr>
        </a:p>
      </dgm:t>
    </dgm:pt>
    <dgm:pt modelId="{113BCD2B-9740-44AB-ABDE-2CC453F9CF24}" type="sibTrans" cxnId="{3C424ABC-947D-4264-87FE-840F74AD6B67}">
      <dgm:prSet/>
      <dgm:spPr/>
      <dgm:t>
        <a:bodyPr/>
        <a:lstStyle/>
        <a:p>
          <a:endParaRPr lang="es-CO">
            <a:solidFill>
              <a:srgbClr val="183357"/>
            </a:solidFill>
          </a:endParaRPr>
        </a:p>
      </dgm:t>
    </dgm:pt>
    <dgm:pt modelId="{27C157F6-CECC-4D6F-BBFF-023E39F637D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b="1" i="0" u="none" strike="noStrike" cap="none" normalizeH="0" baseline="0">
              <a:ln/>
              <a:solidFill>
                <a:srgbClr val="183357"/>
              </a:solidFill>
              <a:effectLst/>
              <a:latin typeface="Arial" panose="020B0604020202020204" pitchFamily="34" charset="0"/>
            </a:rPr>
            <a:t>Análisis de problemas</a:t>
          </a:r>
        </a:p>
      </dgm:t>
    </dgm:pt>
    <dgm:pt modelId="{9F117688-43EF-4F2E-94B8-C40EF223A7B8}" type="parTrans" cxnId="{875B518C-407C-4ACF-B9FE-75DBADC4843E}">
      <dgm:prSet/>
      <dgm:spPr/>
      <dgm:t>
        <a:bodyPr/>
        <a:lstStyle/>
        <a:p>
          <a:endParaRPr lang="es-CO">
            <a:solidFill>
              <a:srgbClr val="183357"/>
            </a:solidFill>
          </a:endParaRPr>
        </a:p>
      </dgm:t>
    </dgm:pt>
    <dgm:pt modelId="{2B6EE05B-082C-44C9-B17F-D582C81A495D}" type="sibTrans" cxnId="{875B518C-407C-4ACF-B9FE-75DBADC4843E}">
      <dgm:prSet/>
      <dgm:spPr/>
      <dgm:t>
        <a:bodyPr/>
        <a:lstStyle/>
        <a:p>
          <a:endParaRPr lang="es-CO">
            <a:solidFill>
              <a:srgbClr val="183357"/>
            </a:solidFill>
          </a:endParaRPr>
        </a:p>
      </dgm:t>
    </dgm:pt>
    <dgm:pt modelId="{A75C079A-2BA5-4819-AA08-5E9CCCA0893B}" type="pres">
      <dgm:prSet presAssocID="{D8F6C543-E618-458D-BC91-41CEA51CB4A8}" presName="cycle" presStyleCnt="0">
        <dgm:presLayoutVars>
          <dgm:chMax val="1"/>
          <dgm:dir/>
          <dgm:animLvl val="ctr"/>
          <dgm:resizeHandles val="exact"/>
        </dgm:presLayoutVars>
      </dgm:prSet>
      <dgm:spPr/>
    </dgm:pt>
    <dgm:pt modelId="{7152CE0A-7F98-4519-8726-6B3557F68FF0}" type="pres">
      <dgm:prSet presAssocID="{0D62E810-1216-411F-AEA4-AE24DDA00139}" presName="centerShape" presStyleLbl="node0" presStyleIdx="0" presStyleCnt="1"/>
      <dgm:spPr/>
    </dgm:pt>
    <dgm:pt modelId="{DB297EBA-F895-4064-B509-4F5959C8827C}" type="pres">
      <dgm:prSet presAssocID="{4320F963-8E62-476D-B3AD-254007A13DFF}" presName="Name9" presStyleLbl="parChTrans1D2" presStyleIdx="0" presStyleCnt="8"/>
      <dgm:spPr/>
    </dgm:pt>
    <dgm:pt modelId="{0D8BF589-2AE8-4A65-A139-2F5A77854BD9}" type="pres">
      <dgm:prSet presAssocID="{4320F963-8E62-476D-B3AD-254007A13DFF}" presName="connTx" presStyleLbl="parChTrans1D2" presStyleIdx="0" presStyleCnt="8"/>
      <dgm:spPr/>
    </dgm:pt>
    <dgm:pt modelId="{0379F40F-50FD-4AA1-9397-29E6647A9110}" type="pres">
      <dgm:prSet presAssocID="{ED0F2B41-1D3C-4B16-B48F-062298F147BA}" presName="node" presStyleLbl="node1" presStyleIdx="0" presStyleCnt="8">
        <dgm:presLayoutVars>
          <dgm:bulletEnabled val="1"/>
        </dgm:presLayoutVars>
      </dgm:prSet>
      <dgm:spPr/>
    </dgm:pt>
    <dgm:pt modelId="{4FEDF4D3-8D58-4773-821F-1A0BB86C3AC4}" type="pres">
      <dgm:prSet presAssocID="{2E395F92-84FA-40A4-9B1F-ECDE7882ADC1}" presName="Name9" presStyleLbl="parChTrans1D2" presStyleIdx="1" presStyleCnt="8"/>
      <dgm:spPr/>
    </dgm:pt>
    <dgm:pt modelId="{2DF17731-1F12-471D-87A7-19BB4ECBCB54}" type="pres">
      <dgm:prSet presAssocID="{2E395F92-84FA-40A4-9B1F-ECDE7882ADC1}" presName="connTx" presStyleLbl="parChTrans1D2" presStyleIdx="1" presStyleCnt="8"/>
      <dgm:spPr/>
    </dgm:pt>
    <dgm:pt modelId="{30A01F3D-7BA9-47DB-9220-B86EE9558A65}" type="pres">
      <dgm:prSet presAssocID="{20F4C4DF-CF91-43DE-B865-99B155A71272}" presName="node" presStyleLbl="node1" presStyleIdx="1" presStyleCnt="8">
        <dgm:presLayoutVars>
          <dgm:bulletEnabled val="1"/>
        </dgm:presLayoutVars>
      </dgm:prSet>
      <dgm:spPr/>
    </dgm:pt>
    <dgm:pt modelId="{D4545403-A25E-44C3-B1EA-A54BF781CEA2}" type="pres">
      <dgm:prSet presAssocID="{1FE7C46D-0E7F-427C-A2D2-3DB6AEB794D8}" presName="Name9" presStyleLbl="parChTrans1D2" presStyleIdx="2" presStyleCnt="8"/>
      <dgm:spPr/>
    </dgm:pt>
    <dgm:pt modelId="{9E96BD10-DEC4-413B-8AC4-8F03CBC04AD8}" type="pres">
      <dgm:prSet presAssocID="{1FE7C46D-0E7F-427C-A2D2-3DB6AEB794D8}" presName="connTx" presStyleLbl="parChTrans1D2" presStyleIdx="2" presStyleCnt="8"/>
      <dgm:spPr/>
    </dgm:pt>
    <dgm:pt modelId="{C34D7334-5C9A-408B-B813-359754E2B50A}" type="pres">
      <dgm:prSet presAssocID="{0F6D306B-C353-4408-9A93-D96400035908}" presName="node" presStyleLbl="node1" presStyleIdx="2" presStyleCnt="8">
        <dgm:presLayoutVars>
          <dgm:bulletEnabled val="1"/>
        </dgm:presLayoutVars>
      </dgm:prSet>
      <dgm:spPr/>
    </dgm:pt>
    <dgm:pt modelId="{78B1FB44-43F7-41E0-95C8-B69FE53A2CB1}" type="pres">
      <dgm:prSet presAssocID="{DAF27A96-42A9-4DD5-8A64-AD55F4704375}" presName="Name9" presStyleLbl="parChTrans1D2" presStyleIdx="3" presStyleCnt="8"/>
      <dgm:spPr/>
    </dgm:pt>
    <dgm:pt modelId="{0D9646E4-3DC1-4082-886B-C1554AF84E20}" type="pres">
      <dgm:prSet presAssocID="{DAF27A96-42A9-4DD5-8A64-AD55F4704375}" presName="connTx" presStyleLbl="parChTrans1D2" presStyleIdx="3" presStyleCnt="8"/>
      <dgm:spPr/>
    </dgm:pt>
    <dgm:pt modelId="{E2074F86-80BB-4974-80FE-E54AD9DC8201}" type="pres">
      <dgm:prSet presAssocID="{DB976A58-CCDC-4767-878B-D931BC98E84B}" presName="node" presStyleLbl="node1" presStyleIdx="3" presStyleCnt="8">
        <dgm:presLayoutVars>
          <dgm:bulletEnabled val="1"/>
        </dgm:presLayoutVars>
      </dgm:prSet>
      <dgm:spPr/>
    </dgm:pt>
    <dgm:pt modelId="{0F65FCAC-FEBA-469A-84FC-B43723D0ADB6}" type="pres">
      <dgm:prSet presAssocID="{384D14F0-86CD-4DCE-9852-C515C11B73FA}" presName="Name9" presStyleLbl="parChTrans1D2" presStyleIdx="4" presStyleCnt="8"/>
      <dgm:spPr/>
    </dgm:pt>
    <dgm:pt modelId="{5050CA0A-6510-4EDC-B6F2-560CF50DAD51}" type="pres">
      <dgm:prSet presAssocID="{384D14F0-86CD-4DCE-9852-C515C11B73FA}" presName="connTx" presStyleLbl="parChTrans1D2" presStyleIdx="4" presStyleCnt="8"/>
      <dgm:spPr/>
    </dgm:pt>
    <dgm:pt modelId="{328CBB94-1885-493A-B5F4-1BB529CC2ADF}" type="pres">
      <dgm:prSet presAssocID="{E0105132-0484-42A1-9A3B-16C5E16D6987}" presName="node" presStyleLbl="node1" presStyleIdx="4" presStyleCnt="8">
        <dgm:presLayoutVars>
          <dgm:bulletEnabled val="1"/>
        </dgm:presLayoutVars>
      </dgm:prSet>
      <dgm:spPr/>
    </dgm:pt>
    <dgm:pt modelId="{39F434A6-62BA-4742-8096-4086473A6462}" type="pres">
      <dgm:prSet presAssocID="{853C4A0A-772E-4C55-8CD9-F19EF2F9316B}" presName="Name9" presStyleLbl="parChTrans1D2" presStyleIdx="5" presStyleCnt="8"/>
      <dgm:spPr/>
    </dgm:pt>
    <dgm:pt modelId="{43829BB1-BCB2-4049-B618-C71E16FDD06F}" type="pres">
      <dgm:prSet presAssocID="{853C4A0A-772E-4C55-8CD9-F19EF2F9316B}" presName="connTx" presStyleLbl="parChTrans1D2" presStyleIdx="5" presStyleCnt="8"/>
      <dgm:spPr/>
    </dgm:pt>
    <dgm:pt modelId="{10793112-D5C2-4F5F-9D98-026D7C69C7D3}" type="pres">
      <dgm:prSet presAssocID="{BAF54DF1-9DBA-4F55-BF07-F5DA5AA5759D}" presName="node" presStyleLbl="node1" presStyleIdx="5" presStyleCnt="8">
        <dgm:presLayoutVars>
          <dgm:bulletEnabled val="1"/>
        </dgm:presLayoutVars>
      </dgm:prSet>
      <dgm:spPr/>
    </dgm:pt>
    <dgm:pt modelId="{CB6C6BCB-5655-4167-96C7-7F46CC9994B0}" type="pres">
      <dgm:prSet presAssocID="{0A471808-C3F2-481D-A12D-C02FC9F98826}" presName="Name9" presStyleLbl="parChTrans1D2" presStyleIdx="6" presStyleCnt="8"/>
      <dgm:spPr/>
    </dgm:pt>
    <dgm:pt modelId="{E9026459-BE60-4044-9F52-E0426FDCADCA}" type="pres">
      <dgm:prSet presAssocID="{0A471808-C3F2-481D-A12D-C02FC9F98826}" presName="connTx" presStyleLbl="parChTrans1D2" presStyleIdx="6" presStyleCnt="8"/>
      <dgm:spPr/>
    </dgm:pt>
    <dgm:pt modelId="{84425F4E-5310-4DDA-91D8-423F8A512C9E}" type="pres">
      <dgm:prSet presAssocID="{00A3B104-460C-43B7-BAA1-1BF489DE21FA}" presName="node" presStyleLbl="node1" presStyleIdx="6" presStyleCnt="8">
        <dgm:presLayoutVars>
          <dgm:bulletEnabled val="1"/>
        </dgm:presLayoutVars>
      </dgm:prSet>
      <dgm:spPr/>
    </dgm:pt>
    <dgm:pt modelId="{742D6702-F5EA-4507-939E-8B0F1F7B4092}" type="pres">
      <dgm:prSet presAssocID="{9F117688-43EF-4F2E-94B8-C40EF223A7B8}" presName="Name9" presStyleLbl="parChTrans1D2" presStyleIdx="7" presStyleCnt="8"/>
      <dgm:spPr/>
    </dgm:pt>
    <dgm:pt modelId="{30664C2E-98F3-41BF-8A1D-EA4E38BBAA39}" type="pres">
      <dgm:prSet presAssocID="{9F117688-43EF-4F2E-94B8-C40EF223A7B8}" presName="connTx" presStyleLbl="parChTrans1D2" presStyleIdx="7" presStyleCnt="8"/>
      <dgm:spPr/>
    </dgm:pt>
    <dgm:pt modelId="{A999F1F9-65E3-4A97-9197-1F3237CF5910}" type="pres">
      <dgm:prSet presAssocID="{27C157F6-CECC-4D6F-BBFF-023E39F637DE}" presName="node" presStyleLbl="node1" presStyleIdx="7" presStyleCnt="8">
        <dgm:presLayoutVars>
          <dgm:bulletEnabled val="1"/>
        </dgm:presLayoutVars>
      </dgm:prSet>
      <dgm:spPr/>
    </dgm:pt>
  </dgm:ptLst>
  <dgm:cxnLst>
    <dgm:cxn modelId="{A8C4EF0C-C7D0-413D-A644-319CCE52D91D}" srcId="{0D62E810-1216-411F-AEA4-AE24DDA00139}" destId="{BAF54DF1-9DBA-4F55-BF07-F5DA5AA5759D}" srcOrd="5" destOrd="0" parTransId="{853C4A0A-772E-4C55-8CD9-F19EF2F9316B}" sibTransId="{FE09040D-9BC1-4D20-8DC1-6CE0C38BFA3E}"/>
    <dgm:cxn modelId="{9DC17010-9284-4454-989A-06639CFBEF36}" type="presOf" srcId="{00A3B104-460C-43B7-BAA1-1BF489DE21FA}" destId="{84425F4E-5310-4DDA-91D8-423F8A512C9E}" srcOrd="0" destOrd="0" presId="urn:microsoft.com/office/officeart/2005/8/layout/radial1"/>
    <dgm:cxn modelId="{773C9C18-1CAF-4ECF-906B-2595BDF62072}" type="presOf" srcId="{4320F963-8E62-476D-B3AD-254007A13DFF}" destId="{DB297EBA-F895-4064-B509-4F5959C8827C}" srcOrd="0" destOrd="0" presId="urn:microsoft.com/office/officeart/2005/8/layout/radial1"/>
    <dgm:cxn modelId="{54D43E27-53E5-4CE9-91D1-91A71E37BB7D}" srcId="{0D62E810-1216-411F-AEA4-AE24DDA00139}" destId="{DB976A58-CCDC-4767-878B-D931BC98E84B}" srcOrd="3" destOrd="0" parTransId="{DAF27A96-42A9-4DD5-8A64-AD55F4704375}" sibTransId="{9218A6A9-A982-435E-8ED6-6B321ED84B38}"/>
    <dgm:cxn modelId="{E40E8228-50D9-4CD9-93D1-E69EE8DF15C6}" type="presOf" srcId="{4320F963-8E62-476D-B3AD-254007A13DFF}" destId="{0D8BF589-2AE8-4A65-A139-2F5A77854BD9}" srcOrd="1" destOrd="0" presId="urn:microsoft.com/office/officeart/2005/8/layout/radial1"/>
    <dgm:cxn modelId="{693F5732-425A-4E2D-8232-9BE3CD2AA829}" type="presOf" srcId="{9F117688-43EF-4F2E-94B8-C40EF223A7B8}" destId="{30664C2E-98F3-41BF-8A1D-EA4E38BBAA39}" srcOrd="1" destOrd="0" presId="urn:microsoft.com/office/officeart/2005/8/layout/radial1"/>
    <dgm:cxn modelId="{D4FC2835-C2B9-4B63-B396-83F8DEEFBE5E}" type="presOf" srcId="{853C4A0A-772E-4C55-8CD9-F19EF2F9316B}" destId="{39F434A6-62BA-4742-8096-4086473A6462}" srcOrd="0" destOrd="0" presId="urn:microsoft.com/office/officeart/2005/8/layout/radial1"/>
    <dgm:cxn modelId="{786AAC37-3AF0-4907-A767-5FE48B8F5B71}" type="presOf" srcId="{D8F6C543-E618-458D-BC91-41CEA51CB4A8}" destId="{A75C079A-2BA5-4819-AA08-5E9CCCA0893B}" srcOrd="0" destOrd="0" presId="urn:microsoft.com/office/officeart/2005/8/layout/radial1"/>
    <dgm:cxn modelId="{43FEA339-A5B9-43B4-9EE9-0E7B214F266C}" type="presOf" srcId="{2E395F92-84FA-40A4-9B1F-ECDE7882ADC1}" destId="{2DF17731-1F12-471D-87A7-19BB4ECBCB54}" srcOrd="1" destOrd="0" presId="urn:microsoft.com/office/officeart/2005/8/layout/radial1"/>
    <dgm:cxn modelId="{8BF6F55E-371F-41A6-AD4A-789F4FE37848}" type="presOf" srcId="{0A471808-C3F2-481D-A12D-C02FC9F98826}" destId="{CB6C6BCB-5655-4167-96C7-7F46CC9994B0}" srcOrd="0" destOrd="0" presId="urn:microsoft.com/office/officeart/2005/8/layout/radial1"/>
    <dgm:cxn modelId="{534F6C62-747E-4E8D-8E7F-4F4729713AD5}" srcId="{D8F6C543-E618-458D-BC91-41CEA51CB4A8}" destId="{0D62E810-1216-411F-AEA4-AE24DDA00139}" srcOrd="0" destOrd="0" parTransId="{5AB4E1EB-D451-4670-BA60-9372696407AF}" sibTransId="{FCFDBAFD-140C-4864-84B8-26B3FBB198B4}"/>
    <dgm:cxn modelId="{00A7B644-E70A-4C0F-9949-9EFC826D1F00}" srcId="{0D62E810-1216-411F-AEA4-AE24DDA00139}" destId="{E0105132-0484-42A1-9A3B-16C5E16D6987}" srcOrd="4" destOrd="0" parTransId="{384D14F0-86CD-4DCE-9852-C515C11B73FA}" sibTransId="{5267FEA1-C75A-4D6A-B018-785E418D1F39}"/>
    <dgm:cxn modelId="{7133C346-447B-4D2A-A318-45BAB385480A}" type="presOf" srcId="{0A471808-C3F2-481D-A12D-C02FC9F98826}" destId="{E9026459-BE60-4044-9F52-E0426FDCADCA}" srcOrd="1" destOrd="0" presId="urn:microsoft.com/office/officeart/2005/8/layout/radial1"/>
    <dgm:cxn modelId="{689F014A-EE62-45A4-A36F-0A0EC3352C1E}" type="presOf" srcId="{DB976A58-CCDC-4767-878B-D931BC98E84B}" destId="{E2074F86-80BB-4974-80FE-E54AD9DC8201}" srcOrd="0" destOrd="0" presId="urn:microsoft.com/office/officeart/2005/8/layout/radial1"/>
    <dgm:cxn modelId="{D0514E6D-9367-4D62-96C6-CCF957FC60EC}" type="presOf" srcId="{384D14F0-86CD-4DCE-9852-C515C11B73FA}" destId="{0F65FCAC-FEBA-469A-84FC-B43723D0ADB6}" srcOrd="0" destOrd="0" presId="urn:microsoft.com/office/officeart/2005/8/layout/radial1"/>
    <dgm:cxn modelId="{A6A9B06F-6480-4E51-8C40-108C35C40E4B}" srcId="{0D62E810-1216-411F-AEA4-AE24DDA00139}" destId="{20F4C4DF-CF91-43DE-B865-99B155A71272}" srcOrd="1" destOrd="0" parTransId="{2E395F92-84FA-40A4-9B1F-ECDE7882ADC1}" sibTransId="{8E13BA17-3527-4F9F-966E-EE9741624BD3}"/>
    <dgm:cxn modelId="{8A8DF851-857E-404A-A5AC-06C8071F3891}" type="presOf" srcId="{DAF27A96-42A9-4DD5-8A64-AD55F4704375}" destId="{78B1FB44-43F7-41E0-95C8-B69FE53A2CB1}" srcOrd="0" destOrd="0" presId="urn:microsoft.com/office/officeart/2005/8/layout/radial1"/>
    <dgm:cxn modelId="{5C36CC72-A029-4439-8805-F63171010B71}" type="presOf" srcId="{1FE7C46D-0E7F-427C-A2D2-3DB6AEB794D8}" destId="{D4545403-A25E-44C3-B1EA-A54BF781CEA2}" srcOrd="0" destOrd="0" presId="urn:microsoft.com/office/officeart/2005/8/layout/radial1"/>
    <dgm:cxn modelId="{E6CA625A-C489-404F-9FCC-E97A8782E807}" type="presOf" srcId="{2E395F92-84FA-40A4-9B1F-ECDE7882ADC1}" destId="{4FEDF4D3-8D58-4773-821F-1A0BB86C3AC4}" srcOrd="0" destOrd="0" presId="urn:microsoft.com/office/officeart/2005/8/layout/radial1"/>
    <dgm:cxn modelId="{E45BE97F-0358-46AF-85C5-3F00A23A29C8}" type="presOf" srcId="{9F117688-43EF-4F2E-94B8-C40EF223A7B8}" destId="{742D6702-F5EA-4507-939E-8B0F1F7B4092}" srcOrd="0" destOrd="0" presId="urn:microsoft.com/office/officeart/2005/8/layout/radial1"/>
    <dgm:cxn modelId="{DA7B4488-39EB-437C-AE0B-178DA33E6B39}" type="presOf" srcId="{20F4C4DF-CF91-43DE-B865-99B155A71272}" destId="{30A01F3D-7BA9-47DB-9220-B86EE9558A65}" srcOrd="0" destOrd="0" presId="urn:microsoft.com/office/officeart/2005/8/layout/radial1"/>
    <dgm:cxn modelId="{875B518C-407C-4ACF-B9FE-75DBADC4843E}" srcId="{0D62E810-1216-411F-AEA4-AE24DDA00139}" destId="{27C157F6-CECC-4D6F-BBFF-023E39F637DE}" srcOrd="7" destOrd="0" parTransId="{9F117688-43EF-4F2E-94B8-C40EF223A7B8}" sibTransId="{2B6EE05B-082C-44C9-B17F-D582C81A495D}"/>
    <dgm:cxn modelId="{1999BD9A-E3CD-4267-A257-48D8E9BE871D}" srcId="{0D62E810-1216-411F-AEA4-AE24DDA00139}" destId="{0F6D306B-C353-4408-9A93-D96400035908}" srcOrd="2" destOrd="0" parTransId="{1FE7C46D-0E7F-427C-A2D2-3DB6AEB794D8}" sibTransId="{11E21487-C9C9-4F73-9223-CDC9C21FFDDE}"/>
    <dgm:cxn modelId="{8CE729A3-CFFB-424B-B31F-8FDAA9CCC571}" type="presOf" srcId="{0F6D306B-C353-4408-9A93-D96400035908}" destId="{C34D7334-5C9A-408B-B813-359754E2B50A}" srcOrd="0" destOrd="0" presId="urn:microsoft.com/office/officeart/2005/8/layout/radial1"/>
    <dgm:cxn modelId="{3BF70AB3-AED8-4CE9-957A-3A166BE6918A}" type="presOf" srcId="{E0105132-0484-42A1-9A3B-16C5E16D6987}" destId="{328CBB94-1885-493A-B5F4-1BB529CC2ADF}" srcOrd="0" destOrd="0" presId="urn:microsoft.com/office/officeart/2005/8/layout/radial1"/>
    <dgm:cxn modelId="{3C424ABC-947D-4264-87FE-840F74AD6B67}" srcId="{0D62E810-1216-411F-AEA4-AE24DDA00139}" destId="{00A3B104-460C-43B7-BAA1-1BF489DE21FA}" srcOrd="6" destOrd="0" parTransId="{0A471808-C3F2-481D-A12D-C02FC9F98826}" sibTransId="{113BCD2B-9740-44AB-ABDE-2CC453F9CF24}"/>
    <dgm:cxn modelId="{30C059CA-592A-41D0-A045-9826DF66AF98}" type="presOf" srcId="{ED0F2B41-1D3C-4B16-B48F-062298F147BA}" destId="{0379F40F-50FD-4AA1-9397-29E6647A9110}" srcOrd="0" destOrd="0" presId="urn:microsoft.com/office/officeart/2005/8/layout/radial1"/>
    <dgm:cxn modelId="{68474DD8-7C49-446C-A5A4-56680A11D4B0}" type="presOf" srcId="{853C4A0A-772E-4C55-8CD9-F19EF2F9316B}" destId="{43829BB1-BCB2-4049-B618-C71E16FDD06F}" srcOrd="1" destOrd="0" presId="urn:microsoft.com/office/officeart/2005/8/layout/radial1"/>
    <dgm:cxn modelId="{2AE3F7E4-CDB9-4967-88C0-C5966984DF96}" type="presOf" srcId="{0D62E810-1216-411F-AEA4-AE24DDA00139}" destId="{7152CE0A-7F98-4519-8726-6B3557F68FF0}" srcOrd="0" destOrd="0" presId="urn:microsoft.com/office/officeart/2005/8/layout/radial1"/>
    <dgm:cxn modelId="{85E2E7F1-9333-4E5F-93CC-49FE5B8B9B6D}" srcId="{0D62E810-1216-411F-AEA4-AE24DDA00139}" destId="{ED0F2B41-1D3C-4B16-B48F-062298F147BA}" srcOrd="0" destOrd="0" parTransId="{4320F963-8E62-476D-B3AD-254007A13DFF}" sibTransId="{AB8CF0F1-2251-4733-BAD7-1F5895EC9136}"/>
    <dgm:cxn modelId="{FAE9C2F6-4327-4C75-AA37-6646AA4D8D4F}" type="presOf" srcId="{BAF54DF1-9DBA-4F55-BF07-F5DA5AA5759D}" destId="{10793112-D5C2-4F5F-9D98-026D7C69C7D3}" srcOrd="0" destOrd="0" presId="urn:microsoft.com/office/officeart/2005/8/layout/radial1"/>
    <dgm:cxn modelId="{B8E775F7-4C81-48EC-B514-52A216E55A93}" type="presOf" srcId="{1FE7C46D-0E7F-427C-A2D2-3DB6AEB794D8}" destId="{9E96BD10-DEC4-413B-8AC4-8F03CBC04AD8}" srcOrd="1" destOrd="0" presId="urn:microsoft.com/office/officeart/2005/8/layout/radial1"/>
    <dgm:cxn modelId="{E56142FC-6949-4838-9FA2-0BF57F34DBD3}" type="presOf" srcId="{27C157F6-CECC-4D6F-BBFF-023E39F637DE}" destId="{A999F1F9-65E3-4A97-9197-1F3237CF5910}" srcOrd="0" destOrd="0" presId="urn:microsoft.com/office/officeart/2005/8/layout/radial1"/>
    <dgm:cxn modelId="{4C2EE3FE-177A-48A4-BB1E-644B561ABFD7}" type="presOf" srcId="{DAF27A96-42A9-4DD5-8A64-AD55F4704375}" destId="{0D9646E4-3DC1-4082-886B-C1554AF84E20}" srcOrd="1" destOrd="0" presId="urn:microsoft.com/office/officeart/2005/8/layout/radial1"/>
    <dgm:cxn modelId="{A32491FF-4DE2-4FF8-9673-A8E3F6BFFF61}" type="presOf" srcId="{384D14F0-86CD-4DCE-9852-C515C11B73FA}" destId="{5050CA0A-6510-4EDC-B6F2-560CF50DAD51}" srcOrd="1" destOrd="0" presId="urn:microsoft.com/office/officeart/2005/8/layout/radial1"/>
    <dgm:cxn modelId="{1B7C8842-10D0-4F85-92E8-6BD261343308}" type="presParOf" srcId="{A75C079A-2BA5-4819-AA08-5E9CCCA0893B}" destId="{7152CE0A-7F98-4519-8726-6B3557F68FF0}" srcOrd="0" destOrd="0" presId="urn:microsoft.com/office/officeart/2005/8/layout/radial1"/>
    <dgm:cxn modelId="{525249FC-85A0-45BD-A57D-3426D51DC6FB}" type="presParOf" srcId="{A75C079A-2BA5-4819-AA08-5E9CCCA0893B}" destId="{DB297EBA-F895-4064-B509-4F5959C8827C}" srcOrd="1" destOrd="0" presId="urn:microsoft.com/office/officeart/2005/8/layout/radial1"/>
    <dgm:cxn modelId="{CE39E4C2-1704-48CE-9D2E-AB64C4F731AA}" type="presParOf" srcId="{DB297EBA-F895-4064-B509-4F5959C8827C}" destId="{0D8BF589-2AE8-4A65-A139-2F5A77854BD9}" srcOrd="0" destOrd="0" presId="urn:microsoft.com/office/officeart/2005/8/layout/radial1"/>
    <dgm:cxn modelId="{41865C3A-2189-48E5-974E-E6620A4F3C8B}" type="presParOf" srcId="{A75C079A-2BA5-4819-AA08-5E9CCCA0893B}" destId="{0379F40F-50FD-4AA1-9397-29E6647A9110}" srcOrd="2" destOrd="0" presId="urn:microsoft.com/office/officeart/2005/8/layout/radial1"/>
    <dgm:cxn modelId="{545F4947-A325-4416-894F-CF47F4172EDB}" type="presParOf" srcId="{A75C079A-2BA5-4819-AA08-5E9CCCA0893B}" destId="{4FEDF4D3-8D58-4773-821F-1A0BB86C3AC4}" srcOrd="3" destOrd="0" presId="urn:microsoft.com/office/officeart/2005/8/layout/radial1"/>
    <dgm:cxn modelId="{710556D3-7923-47C6-947F-BF2FC45389C8}" type="presParOf" srcId="{4FEDF4D3-8D58-4773-821F-1A0BB86C3AC4}" destId="{2DF17731-1F12-471D-87A7-19BB4ECBCB54}" srcOrd="0" destOrd="0" presId="urn:microsoft.com/office/officeart/2005/8/layout/radial1"/>
    <dgm:cxn modelId="{EFEC96BF-C45B-4A34-9DDC-F8F5383985DB}" type="presParOf" srcId="{A75C079A-2BA5-4819-AA08-5E9CCCA0893B}" destId="{30A01F3D-7BA9-47DB-9220-B86EE9558A65}" srcOrd="4" destOrd="0" presId="urn:microsoft.com/office/officeart/2005/8/layout/radial1"/>
    <dgm:cxn modelId="{5013D21C-D146-4C54-9DA2-84F610BB7513}" type="presParOf" srcId="{A75C079A-2BA5-4819-AA08-5E9CCCA0893B}" destId="{D4545403-A25E-44C3-B1EA-A54BF781CEA2}" srcOrd="5" destOrd="0" presId="urn:microsoft.com/office/officeart/2005/8/layout/radial1"/>
    <dgm:cxn modelId="{1825447F-AC84-437C-A20B-3E48C8F094CB}" type="presParOf" srcId="{D4545403-A25E-44C3-B1EA-A54BF781CEA2}" destId="{9E96BD10-DEC4-413B-8AC4-8F03CBC04AD8}" srcOrd="0" destOrd="0" presId="urn:microsoft.com/office/officeart/2005/8/layout/radial1"/>
    <dgm:cxn modelId="{0C9EFC6D-EFA5-46FF-AACB-00DC641A09E2}" type="presParOf" srcId="{A75C079A-2BA5-4819-AA08-5E9CCCA0893B}" destId="{C34D7334-5C9A-408B-B813-359754E2B50A}" srcOrd="6" destOrd="0" presId="urn:microsoft.com/office/officeart/2005/8/layout/radial1"/>
    <dgm:cxn modelId="{74581DFF-9F98-4C41-81C9-F13045DD5E5F}" type="presParOf" srcId="{A75C079A-2BA5-4819-AA08-5E9CCCA0893B}" destId="{78B1FB44-43F7-41E0-95C8-B69FE53A2CB1}" srcOrd="7" destOrd="0" presId="urn:microsoft.com/office/officeart/2005/8/layout/radial1"/>
    <dgm:cxn modelId="{32C547A7-01D0-4496-ACBC-02F4CEBFABD7}" type="presParOf" srcId="{78B1FB44-43F7-41E0-95C8-B69FE53A2CB1}" destId="{0D9646E4-3DC1-4082-886B-C1554AF84E20}" srcOrd="0" destOrd="0" presId="urn:microsoft.com/office/officeart/2005/8/layout/radial1"/>
    <dgm:cxn modelId="{5EF64007-5423-4174-A23F-25424E036A2E}" type="presParOf" srcId="{A75C079A-2BA5-4819-AA08-5E9CCCA0893B}" destId="{E2074F86-80BB-4974-80FE-E54AD9DC8201}" srcOrd="8" destOrd="0" presId="urn:microsoft.com/office/officeart/2005/8/layout/radial1"/>
    <dgm:cxn modelId="{9FEF9C1C-5571-4DA4-9510-B8FBB3A60393}" type="presParOf" srcId="{A75C079A-2BA5-4819-AA08-5E9CCCA0893B}" destId="{0F65FCAC-FEBA-469A-84FC-B43723D0ADB6}" srcOrd="9" destOrd="0" presId="urn:microsoft.com/office/officeart/2005/8/layout/radial1"/>
    <dgm:cxn modelId="{C776701D-CCA8-445A-9F94-E31ECE02635E}" type="presParOf" srcId="{0F65FCAC-FEBA-469A-84FC-B43723D0ADB6}" destId="{5050CA0A-6510-4EDC-B6F2-560CF50DAD51}" srcOrd="0" destOrd="0" presId="urn:microsoft.com/office/officeart/2005/8/layout/radial1"/>
    <dgm:cxn modelId="{2A5D54DF-6834-44B6-9757-839989245273}" type="presParOf" srcId="{A75C079A-2BA5-4819-AA08-5E9CCCA0893B}" destId="{328CBB94-1885-493A-B5F4-1BB529CC2ADF}" srcOrd="10" destOrd="0" presId="urn:microsoft.com/office/officeart/2005/8/layout/radial1"/>
    <dgm:cxn modelId="{E7881CC4-F126-43E1-AE0E-2A0F3721A30D}" type="presParOf" srcId="{A75C079A-2BA5-4819-AA08-5E9CCCA0893B}" destId="{39F434A6-62BA-4742-8096-4086473A6462}" srcOrd="11" destOrd="0" presId="urn:microsoft.com/office/officeart/2005/8/layout/radial1"/>
    <dgm:cxn modelId="{E69BD8F2-27F0-4E9C-B1F0-5C62126BC340}" type="presParOf" srcId="{39F434A6-62BA-4742-8096-4086473A6462}" destId="{43829BB1-BCB2-4049-B618-C71E16FDD06F}" srcOrd="0" destOrd="0" presId="urn:microsoft.com/office/officeart/2005/8/layout/radial1"/>
    <dgm:cxn modelId="{2FF66A66-A8A5-4348-995E-29EECF58D09C}" type="presParOf" srcId="{A75C079A-2BA5-4819-AA08-5E9CCCA0893B}" destId="{10793112-D5C2-4F5F-9D98-026D7C69C7D3}" srcOrd="12" destOrd="0" presId="urn:microsoft.com/office/officeart/2005/8/layout/radial1"/>
    <dgm:cxn modelId="{1E7672C9-71EF-442F-8BDC-785FB7779BEA}" type="presParOf" srcId="{A75C079A-2BA5-4819-AA08-5E9CCCA0893B}" destId="{CB6C6BCB-5655-4167-96C7-7F46CC9994B0}" srcOrd="13" destOrd="0" presId="urn:microsoft.com/office/officeart/2005/8/layout/radial1"/>
    <dgm:cxn modelId="{9922FE6B-1C20-41C2-9FF1-87E4D85DC43D}" type="presParOf" srcId="{CB6C6BCB-5655-4167-96C7-7F46CC9994B0}" destId="{E9026459-BE60-4044-9F52-E0426FDCADCA}" srcOrd="0" destOrd="0" presId="urn:microsoft.com/office/officeart/2005/8/layout/radial1"/>
    <dgm:cxn modelId="{86E78D0F-5C6E-4FE0-92D4-E33AD71D0020}" type="presParOf" srcId="{A75C079A-2BA5-4819-AA08-5E9CCCA0893B}" destId="{84425F4E-5310-4DDA-91D8-423F8A512C9E}" srcOrd="14" destOrd="0" presId="urn:microsoft.com/office/officeart/2005/8/layout/radial1"/>
    <dgm:cxn modelId="{99A611F3-F9BB-42EA-89AD-647B09117C9D}" type="presParOf" srcId="{A75C079A-2BA5-4819-AA08-5E9CCCA0893B}" destId="{742D6702-F5EA-4507-939E-8B0F1F7B4092}" srcOrd="15" destOrd="0" presId="urn:microsoft.com/office/officeart/2005/8/layout/radial1"/>
    <dgm:cxn modelId="{8B240A54-F56E-468E-9F0F-929745FA5A51}" type="presParOf" srcId="{742D6702-F5EA-4507-939E-8B0F1F7B4092}" destId="{30664C2E-98F3-41BF-8A1D-EA4E38BBAA39}" srcOrd="0" destOrd="0" presId="urn:microsoft.com/office/officeart/2005/8/layout/radial1"/>
    <dgm:cxn modelId="{56E163B1-B502-4DE8-877F-7445C4C0AFD1}" type="presParOf" srcId="{A75C079A-2BA5-4819-AA08-5E9CCCA0893B}" destId="{A999F1F9-65E3-4A97-9197-1F3237CF5910}" srcOrd="1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2CE0A-7F98-4519-8726-6B3557F68FF0}">
      <dsp:nvSpPr>
        <dsp:cNvPr id="0" name=""/>
        <dsp:cNvSpPr/>
      </dsp:nvSpPr>
      <dsp:spPr>
        <a:xfrm>
          <a:off x="3880471" y="2170734"/>
          <a:ext cx="1275106" cy="127510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900" b="1" i="0" u="none" strike="noStrike" kern="1200" cap="none" normalizeH="0" baseline="0">
              <a:ln/>
              <a:solidFill>
                <a:srgbClr val="183357"/>
              </a:solidFill>
              <a:effectLst/>
              <a:latin typeface="Arial" panose="020B0604020202020204" pitchFamily="34" charset="0"/>
            </a:rPr>
            <a:t>¿CÓMO DETECTAR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900" b="1" i="0" u="none" strike="noStrike" kern="1200" cap="none" normalizeH="0" baseline="0">
              <a:ln/>
              <a:solidFill>
                <a:srgbClr val="183357"/>
              </a:solidFill>
              <a:effectLst/>
              <a:latin typeface="Arial" panose="020B0604020202020204" pitchFamily="34" charset="0"/>
            </a:rPr>
            <a:t>PROBLEMAS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900" b="1" i="0" u="none" strike="noStrike" kern="1200" cap="none" normalizeH="0" baseline="0">
              <a:ln/>
              <a:solidFill>
                <a:srgbClr val="183357"/>
              </a:solidFill>
              <a:effectLst/>
              <a:latin typeface="Arial" panose="020B0604020202020204" pitchFamily="34" charset="0"/>
            </a:rPr>
            <a:t>DE DESEMPEÑO?</a:t>
          </a:r>
        </a:p>
      </dsp:txBody>
      <dsp:txXfrm>
        <a:off x="4067206" y="2357469"/>
        <a:ext cx="901636" cy="901636"/>
      </dsp:txXfrm>
    </dsp:sp>
    <dsp:sp modelId="{DB297EBA-F895-4064-B509-4F5959C8827C}">
      <dsp:nvSpPr>
        <dsp:cNvPr id="0" name=""/>
        <dsp:cNvSpPr/>
      </dsp:nvSpPr>
      <dsp:spPr>
        <a:xfrm rot="16200000">
          <a:off x="4072175" y="1712184"/>
          <a:ext cx="891699" cy="25400"/>
        </a:xfrm>
        <a:custGeom>
          <a:avLst/>
          <a:gdLst/>
          <a:ahLst/>
          <a:cxnLst/>
          <a:rect l="0" t="0" r="0" b="0"/>
          <a:pathLst>
            <a:path>
              <a:moveTo>
                <a:pt x="0" y="12700"/>
              </a:moveTo>
              <a:lnTo>
                <a:pt x="891699" y="12700"/>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solidFill>
              <a:srgbClr val="183357"/>
            </a:solidFill>
          </a:endParaRPr>
        </a:p>
      </dsp:txBody>
      <dsp:txXfrm>
        <a:off x="4495732" y="1702592"/>
        <a:ext cx="44584" cy="44584"/>
      </dsp:txXfrm>
    </dsp:sp>
    <dsp:sp modelId="{0379F40F-50FD-4AA1-9397-29E6647A9110}">
      <dsp:nvSpPr>
        <dsp:cNvPr id="0" name=""/>
        <dsp:cNvSpPr/>
      </dsp:nvSpPr>
      <dsp:spPr>
        <a:xfrm>
          <a:off x="3880471" y="3928"/>
          <a:ext cx="1275106" cy="1275106"/>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Encuestas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Cuestionarios</a:t>
          </a:r>
        </a:p>
      </dsp:txBody>
      <dsp:txXfrm>
        <a:off x="4067206" y="190663"/>
        <a:ext cx="901636" cy="901636"/>
      </dsp:txXfrm>
    </dsp:sp>
    <dsp:sp modelId="{4FEDF4D3-8D58-4773-821F-1A0BB86C3AC4}">
      <dsp:nvSpPr>
        <dsp:cNvPr id="0" name=""/>
        <dsp:cNvSpPr/>
      </dsp:nvSpPr>
      <dsp:spPr>
        <a:xfrm rot="18900000">
          <a:off x="4838256" y="2029505"/>
          <a:ext cx="891699" cy="25400"/>
        </a:xfrm>
        <a:custGeom>
          <a:avLst/>
          <a:gdLst/>
          <a:ahLst/>
          <a:cxnLst/>
          <a:rect l="0" t="0" r="0" b="0"/>
          <a:pathLst>
            <a:path>
              <a:moveTo>
                <a:pt x="0" y="12700"/>
              </a:moveTo>
              <a:lnTo>
                <a:pt x="891699" y="12700"/>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solidFill>
              <a:srgbClr val="183357"/>
            </a:solidFill>
          </a:endParaRPr>
        </a:p>
      </dsp:txBody>
      <dsp:txXfrm>
        <a:off x="5261814" y="2019913"/>
        <a:ext cx="44584" cy="44584"/>
      </dsp:txXfrm>
    </dsp:sp>
    <dsp:sp modelId="{30A01F3D-7BA9-47DB-9220-B86EE9558A65}">
      <dsp:nvSpPr>
        <dsp:cNvPr id="0" name=""/>
        <dsp:cNvSpPr/>
      </dsp:nvSpPr>
      <dsp:spPr>
        <a:xfrm>
          <a:off x="5412634" y="638571"/>
          <a:ext cx="1275106" cy="1275106"/>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Análisis de auditorias</a:t>
          </a:r>
        </a:p>
      </dsp:txBody>
      <dsp:txXfrm>
        <a:off x="5599369" y="825306"/>
        <a:ext cx="901636" cy="901636"/>
      </dsp:txXfrm>
    </dsp:sp>
    <dsp:sp modelId="{D4545403-A25E-44C3-B1EA-A54BF781CEA2}">
      <dsp:nvSpPr>
        <dsp:cNvPr id="0" name=""/>
        <dsp:cNvSpPr/>
      </dsp:nvSpPr>
      <dsp:spPr>
        <a:xfrm>
          <a:off x="5155578" y="2795587"/>
          <a:ext cx="891699" cy="25400"/>
        </a:xfrm>
        <a:custGeom>
          <a:avLst/>
          <a:gdLst/>
          <a:ahLst/>
          <a:cxnLst/>
          <a:rect l="0" t="0" r="0" b="0"/>
          <a:pathLst>
            <a:path>
              <a:moveTo>
                <a:pt x="0" y="12700"/>
              </a:moveTo>
              <a:lnTo>
                <a:pt x="891699" y="12700"/>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solidFill>
              <a:srgbClr val="183357"/>
            </a:solidFill>
          </a:endParaRPr>
        </a:p>
      </dsp:txBody>
      <dsp:txXfrm>
        <a:off x="5579135" y="2785995"/>
        <a:ext cx="44584" cy="44584"/>
      </dsp:txXfrm>
    </dsp:sp>
    <dsp:sp modelId="{C34D7334-5C9A-408B-B813-359754E2B50A}">
      <dsp:nvSpPr>
        <dsp:cNvPr id="0" name=""/>
        <dsp:cNvSpPr/>
      </dsp:nvSpPr>
      <dsp:spPr>
        <a:xfrm>
          <a:off x="6047277" y="2170734"/>
          <a:ext cx="1275106" cy="1275106"/>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Grupos</a:t>
          </a:r>
          <a:r>
            <a:rPr kumimoji="0" lang="es-ES" altLang="es-CO" sz="1000" b="0" i="0" u="none" strike="noStrike" kern="1200" cap="none" normalizeH="0" baseline="0">
              <a:ln/>
              <a:solidFill>
                <a:srgbClr val="183357"/>
              </a:solidFill>
              <a:effectLst/>
              <a:latin typeface="Arial" panose="020B0604020202020204" pitchFamily="34" charset="0"/>
            </a:rPr>
            <a:t> </a:t>
          </a:r>
          <a:r>
            <a:rPr kumimoji="0" lang="es-ES" altLang="es-CO" sz="1000" b="1" i="0" u="none" strike="noStrike" kern="1200" cap="none" normalizeH="0" baseline="0">
              <a:ln/>
              <a:solidFill>
                <a:srgbClr val="183357"/>
              </a:solidFill>
              <a:effectLst/>
              <a:latin typeface="Arial" panose="020B0604020202020204" pitchFamily="34" charset="0"/>
            </a:rPr>
            <a:t>focales</a:t>
          </a:r>
        </a:p>
      </dsp:txBody>
      <dsp:txXfrm>
        <a:off x="6234012" y="2357469"/>
        <a:ext cx="901636" cy="901636"/>
      </dsp:txXfrm>
    </dsp:sp>
    <dsp:sp modelId="{78B1FB44-43F7-41E0-95C8-B69FE53A2CB1}">
      <dsp:nvSpPr>
        <dsp:cNvPr id="0" name=""/>
        <dsp:cNvSpPr/>
      </dsp:nvSpPr>
      <dsp:spPr>
        <a:xfrm rot="2700000">
          <a:off x="4838256" y="3561668"/>
          <a:ext cx="891699" cy="25400"/>
        </a:xfrm>
        <a:custGeom>
          <a:avLst/>
          <a:gdLst/>
          <a:ahLst/>
          <a:cxnLst/>
          <a:rect l="0" t="0" r="0" b="0"/>
          <a:pathLst>
            <a:path>
              <a:moveTo>
                <a:pt x="0" y="12700"/>
              </a:moveTo>
              <a:lnTo>
                <a:pt x="891699" y="12700"/>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solidFill>
              <a:srgbClr val="183357"/>
            </a:solidFill>
          </a:endParaRPr>
        </a:p>
      </dsp:txBody>
      <dsp:txXfrm>
        <a:off x="5261814" y="3552076"/>
        <a:ext cx="44584" cy="44584"/>
      </dsp:txXfrm>
    </dsp:sp>
    <dsp:sp modelId="{E2074F86-80BB-4974-80FE-E54AD9DC8201}">
      <dsp:nvSpPr>
        <dsp:cNvPr id="0" name=""/>
        <dsp:cNvSpPr/>
      </dsp:nvSpPr>
      <dsp:spPr>
        <a:xfrm>
          <a:off x="5412634" y="3702897"/>
          <a:ext cx="1275106" cy="127510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Análisis de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informes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de gestión</a:t>
          </a:r>
        </a:p>
      </dsp:txBody>
      <dsp:txXfrm>
        <a:off x="5599369" y="3889632"/>
        <a:ext cx="901636" cy="901636"/>
      </dsp:txXfrm>
    </dsp:sp>
    <dsp:sp modelId="{0F65FCAC-FEBA-469A-84FC-B43723D0ADB6}">
      <dsp:nvSpPr>
        <dsp:cNvPr id="0" name=""/>
        <dsp:cNvSpPr/>
      </dsp:nvSpPr>
      <dsp:spPr>
        <a:xfrm rot="5400000">
          <a:off x="4072175" y="3878990"/>
          <a:ext cx="891699" cy="25400"/>
        </a:xfrm>
        <a:custGeom>
          <a:avLst/>
          <a:gdLst/>
          <a:ahLst/>
          <a:cxnLst/>
          <a:rect l="0" t="0" r="0" b="0"/>
          <a:pathLst>
            <a:path>
              <a:moveTo>
                <a:pt x="0" y="12700"/>
              </a:moveTo>
              <a:lnTo>
                <a:pt x="891699" y="12700"/>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solidFill>
              <a:srgbClr val="183357"/>
            </a:solidFill>
          </a:endParaRPr>
        </a:p>
      </dsp:txBody>
      <dsp:txXfrm>
        <a:off x="4495732" y="3869397"/>
        <a:ext cx="44584" cy="44584"/>
      </dsp:txXfrm>
    </dsp:sp>
    <dsp:sp modelId="{328CBB94-1885-493A-B5F4-1BB529CC2ADF}">
      <dsp:nvSpPr>
        <dsp:cNvPr id="0" name=""/>
        <dsp:cNvSpPr/>
      </dsp:nvSpPr>
      <dsp:spPr>
        <a:xfrm>
          <a:off x="3880471" y="4337539"/>
          <a:ext cx="1275106" cy="1275106"/>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Observación</a:t>
          </a:r>
        </a:p>
      </dsp:txBody>
      <dsp:txXfrm>
        <a:off x="4067206" y="4524274"/>
        <a:ext cx="901636" cy="901636"/>
      </dsp:txXfrm>
    </dsp:sp>
    <dsp:sp modelId="{39F434A6-62BA-4742-8096-4086473A6462}">
      <dsp:nvSpPr>
        <dsp:cNvPr id="0" name=""/>
        <dsp:cNvSpPr/>
      </dsp:nvSpPr>
      <dsp:spPr>
        <a:xfrm rot="8100000">
          <a:off x="3306093" y="3561668"/>
          <a:ext cx="891699" cy="25400"/>
        </a:xfrm>
        <a:custGeom>
          <a:avLst/>
          <a:gdLst/>
          <a:ahLst/>
          <a:cxnLst/>
          <a:rect l="0" t="0" r="0" b="0"/>
          <a:pathLst>
            <a:path>
              <a:moveTo>
                <a:pt x="0" y="12700"/>
              </a:moveTo>
              <a:lnTo>
                <a:pt x="891699" y="12700"/>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solidFill>
              <a:srgbClr val="183357"/>
            </a:solidFill>
          </a:endParaRPr>
        </a:p>
      </dsp:txBody>
      <dsp:txXfrm rot="10800000">
        <a:off x="3729651" y="3552076"/>
        <a:ext cx="44584" cy="44584"/>
      </dsp:txXfrm>
    </dsp:sp>
    <dsp:sp modelId="{10793112-D5C2-4F5F-9D98-026D7C69C7D3}">
      <dsp:nvSpPr>
        <dsp:cNvPr id="0" name=""/>
        <dsp:cNvSpPr/>
      </dsp:nvSpPr>
      <dsp:spPr>
        <a:xfrm>
          <a:off x="2348308" y="3702897"/>
          <a:ext cx="1275106" cy="1275106"/>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Evaluación del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desempeño</a:t>
          </a:r>
        </a:p>
      </dsp:txBody>
      <dsp:txXfrm>
        <a:off x="2535043" y="3889632"/>
        <a:ext cx="901636" cy="901636"/>
      </dsp:txXfrm>
    </dsp:sp>
    <dsp:sp modelId="{CB6C6BCB-5655-4167-96C7-7F46CC9994B0}">
      <dsp:nvSpPr>
        <dsp:cNvPr id="0" name=""/>
        <dsp:cNvSpPr/>
      </dsp:nvSpPr>
      <dsp:spPr>
        <a:xfrm rot="10800000">
          <a:off x="2988772" y="2795587"/>
          <a:ext cx="891699" cy="25400"/>
        </a:xfrm>
        <a:custGeom>
          <a:avLst/>
          <a:gdLst/>
          <a:ahLst/>
          <a:cxnLst/>
          <a:rect l="0" t="0" r="0" b="0"/>
          <a:pathLst>
            <a:path>
              <a:moveTo>
                <a:pt x="0" y="12700"/>
              </a:moveTo>
              <a:lnTo>
                <a:pt x="891699" y="12700"/>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solidFill>
              <a:srgbClr val="183357"/>
            </a:solidFill>
          </a:endParaRPr>
        </a:p>
      </dsp:txBody>
      <dsp:txXfrm rot="10800000">
        <a:off x="3412329" y="2785995"/>
        <a:ext cx="44584" cy="44584"/>
      </dsp:txXfrm>
    </dsp:sp>
    <dsp:sp modelId="{84425F4E-5310-4DDA-91D8-423F8A512C9E}">
      <dsp:nvSpPr>
        <dsp:cNvPr id="0" name=""/>
        <dsp:cNvSpPr/>
      </dsp:nvSpPr>
      <dsp:spPr>
        <a:xfrm>
          <a:off x="1713665" y="2170734"/>
          <a:ext cx="1275106" cy="1275106"/>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Entrevistas</a:t>
          </a:r>
        </a:p>
      </dsp:txBody>
      <dsp:txXfrm>
        <a:off x="1900400" y="2357469"/>
        <a:ext cx="901636" cy="901636"/>
      </dsp:txXfrm>
    </dsp:sp>
    <dsp:sp modelId="{742D6702-F5EA-4507-939E-8B0F1F7B4092}">
      <dsp:nvSpPr>
        <dsp:cNvPr id="0" name=""/>
        <dsp:cNvSpPr/>
      </dsp:nvSpPr>
      <dsp:spPr>
        <a:xfrm rot="13500000">
          <a:off x="3306093" y="2029505"/>
          <a:ext cx="891699" cy="25400"/>
        </a:xfrm>
        <a:custGeom>
          <a:avLst/>
          <a:gdLst/>
          <a:ahLst/>
          <a:cxnLst/>
          <a:rect l="0" t="0" r="0" b="0"/>
          <a:pathLst>
            <a:path>
              <a:moveTo>
                <a:pt x="0" y="12700"/>
              </a:moveTo>
              <a:lnTo>
                <a:pt x="891699" y="12700"/>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solidFill>
              <a:srgbClr val="183357"/>
            </a:solidFill>
          </a:endParaRPr>
        </a:p>
      </dsp:txBody>
      <dsp:txXfrm rot="10800000">
        <a:off x="3729651" y="2019913"/>
        <a:ext cx="44584" cy="44584"/>
      </dsp:txXfrm>
    </dsp:sp>
    <dsp:sp modelId="{A999F1F9-65E3-4A97-9197-1F3237CF5910}">
      <dsp:nvSpPr>
        <dsp:cNvPr id="0" name=""/>
        <dsp:cNvSpPr/>
      </dsp:nvSpPr>
      <dsp:spPr>
        <a:xfrm>
          <a:off x="2348308" y="638571"/>
          <a:ext cx="1275106" cy="1275106"/>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CO" sz="1000" b="1" i="0" u="none" strike="noStrike" kern="1200" cap="none" normalizeH="0" baseline="0">
              <a:ln/>
              <a:solidFill>
                <a:srgbClr val="183357"/>
              </a:solidFill>
              <a:effectLst/>
              <a:latin typeface="Arial" panose="020B0604020202020204" pitchFamily="34" charset="0"/>
            </a:rPr>
            <a:t>Análisis de problemas</a:t>
          </a:r>
        </a:p>
      </dsp:txBody>
      <dsp:txXfrm>
        <a:off x="2535043" y="825306"/>
        <a:ext cx="901636" cy="90163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6/24/2022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6/24/2022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6/24/2022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6/24/2022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hyperlink" Target="https://www.appvizer.es/revista/recursos-humanos/sirh/sistema-de-gestion-de-recursos-humanos" TargetMode="External"/><Relationship Id="rId2" Type="http://schemas.openxmlformats.org/officeDocument/2006/relationships/hyperlink" Target="https://www.appvizer.es/recursos-humanos"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l="44330" t="1621" r="9834" b="-253"/>
          <a:stretch/>
        </p:blipFill>
        <p:spPr>
          <a:xfrm>
            <a:off x="-8791" y="0"/>
            <a:ext cx="4800598" cy="6919545"/>
          </a:xfrm>
          <a:prstGeom prst="rect">
            <a:avLst/>
          </a:prstGeom>
        </p:spPr>
      </p:pic>
      <p:sp>
        <p:nvSpPr>
          <p:cNvPr id="12" name="Rectángulo 11"/>
          <p:cNvSpPr/>
          <p:nvPr/>
        </p:nvSpPr>
        <p:spPr>
          <a:xfrm>
            <a:off x="-8791" y="0"/>
            <a:ext cx="4800598" cy="6858000"/>
          </a:xfrm>
          <a:prstGeom prst="rect">
            <a:avLst/>
          </a:prstGeom>
          <a:solidFill>
            <a:srgbClr val="4A318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4791807" y="0"/>
            <a:ext cx="4352193" cy="6858000"/>
          </a:xfrm>
          <a:prstGeom prst="rect">
            <a:avLst/>
          </a:prstGeom>
          <a:solidFill>
            <a:srgbClr val="1833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5655823"/>
            <a:ext cx="3124200" cy="1263722"/>
          </a:xfrm>
          <a:prstGeom prst="rect">
            <a:avLst/>
          </a:prstGeom>
        </p:spPr>
      </p:pic>
      <p:pic>
        <p:nvPicPr>
          <p:cNvPr id="10" name="Imagen 9"/>
          <p:cNvPicPr>
            <a:picLocks noChangeAspect="1"/>
          </p:cNvPicPr>
          <p:nvPr/>
        </p:nvPicPr>
        <p:blipFill rotWithShape="1">
          <a:blip r:embed="rId4" cstate="print">
            <a:extLst>
              <a:ext uri="{28A0092B-C50C-407E-A947-70E740481C1C}">
                <a14:useLocalDpi xmlns:a14="http://schemas.microsoft.com/office/drawing/2010/main" val="0"/>
              </a:ext>
            </a:extLst>
          </a:blip>
          <a:srcRect r="6573"/>
          <a:stretch/>
        </p:blipFill>
        <p:spPr>
          <a:xfrm>
            <a:off x="2761591" y="1112515"/>
            <a:ext cx="6373618" cy="4632969"/>
          </a:xfrm>
          <a:prstGeom prst="rect">
            <a:avLst/>
          </a:prstGeom>
        </p:spPr>
      </p:pic>
      <p:sp>
        <p:nvSpPr>
          <p:cNvPr id="11" name="Elipse 10"/>
          <p:cNvSpPr/>
          <p:nvPr/>
        </p:nvSpPr>
        <p:spPr>
          <a:xfrm>
            <a:off x="3156439" y="1477108"/>
            <a:ext cx="3313967" cy="3130062"/>
          </a:xfrm>
          <a:prstGeom prst="ellipse">
            <a:avLst/>
          </a:prstGeom>
          <a:solidFill>
            <a:srgbClr val="7030A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3456019" y="2505665"/>
            <a:ext cx="2714805" cy="954107"/>
          </a:xfrm>
          <a:prstGeom prst="rect">
            <a:avLst/>
          </a:prstGeom>
          <a:noFill/>
        </p:spPr>
        <p:txBody>
          <a:bodyPr wrap="square" rtlCol="0">
            <a:spAutoFit/>
          </a:bodyPr>
          <a:lstStyle/>
          <a:p>
            <a:pPr algn="ctr"/>
            <a:r>
              <a:rPr lang="es-MX" sz="2800" dirty="0">
                <a:solidFill>
                  <a:schemeClr val="bg1"/>
                </a:solidFill>
                <a:latin typeface="Arial" panose="020B0604020202020204" pitchFamily="34" charset="0"/>
                <a:cs typeface="Arial" panose="020B0604020202020204" pitchFamily="34" charset="0"/>
              </a:rPr>
              <a:t>INICIO</a:t>
            </a:r>
          </a:p>
          <a:p>
            <a:pPr algn="ctr"/>
            <a:r>
              <a:rPr lang="es-MX" sz="2800" dirty="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4" name="Imagen 13"/>
          <p:cNvPicPr>
            <a:picLocks noChangeAspect="1"/>
          </p:cNvPicPr>
          <p:nvPr/>
        </p:nvPicPr>
        <p:blipFill rotWithShape="1">
          <a:blip r:embed="rId5" cstate="print">
            <a:extLst>
              <a:ext uri="{28A0092B-C50C-407E-A947-70E740481C1C}">
                <a14:useLocalDpi xmlns:a14="http://schemas.microsoft.com/office/drawing/2010/main" val="0"/>
              </a:ext>
            </a:extLst>
          </a:blip>
          <a:srcRect r="53250"/>
          <a:stretch/>
        </p:blipFill>
        <p:spPr>
          <a:xfrm rot="19793472" flipH="1">
            <a:off x="7541491" y="405977"/>
            <a:ext cx="3267000" cy="5574803"/>
          </a:xfrm>
          <a:prstGeom prst="rect">
            <a:avLst/>
          </a:prstGeom>
        </p:spPr>
      </p:pic>
      <p:pic>
        <p:nvPicPr>
          <p:cNvPr id="15" name="Imagen 14"/>
          <p:cNvPicPr>
            <a:picLocks noChangeAspect="1"/>
          </p:cNvPicPr>
          <p:nvPr/>
        </p:nvPicPr>
        <p:blipFill rotWithShape="1">
          <a:blip r:embed="rId6" cstate="print">
            <a:extLst>
              <a:ext uri="{28A0092B-C50C-407E-A947-70E740481C1C}">
                <a14:useLocalDpi xmlns:a14="http://schemas.microsoft.com/office/drawing/2010/main" val="0"/>
              </a:ext>
            </a:extLst>
          </a:blip>
          <a:srcRect l="61197"/>
          <a:stretch/>
        </p:blipFill>
        <p:spPr>
          <a:xfrm>
            <a:off x="868762" y="758"/>
            <a:ext cx="2578466" cy="5009813"/>
          </a:xfrm>
          <a:prstGeom prst="rect">
            <a:avLst/>
          </a:prstGeom>
        </p:spPr>
      </p:pic>
    </p:spTree>
    <p:extLst>
      <p:ext uri="{BB962C8B-B14F-4D97-AF65-F5344CB8AC3E}">
        <p14:creationId xmlns:p14="http://schemas.microsoft.com/office/powerpoint/2010/main" val="4111799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092972" y="1109290"/>
            <a:ext cx="6125732" cy="707886"/>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LA IMPORTANCIA DE LA FORMACIÓN EMPRESARIAL</a:t>
            </a:r>
            <a:endParaRPr lang="en-US" sz="2000" b="1" dirty="0">
              <a:solidFill>
                <a:srgbClr val="123258"/>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748E5A9-AEF3-4EFB-B008-DC9516AEE6F5}"/>
              </a:ext>
            </a:extLst>
          </p:cNvPr>
          <p:cNvSpPr txBox="1"/>
          <p:nvPr/>
        </p:nvSpPr>
        <p:spPr>
          <a:xfrm>
            <a:off x="1564179" y="2126584"/>
            <a:ext cx="6810699" cy="3970318"/>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De esta forma, una empresa puede asegurar que las competencias y preparación de sus trabajadores estén actualizadas, lo que puede llevar al correcto mantenimiento de la productividad en sus puestos de trabajos, que también representará una mejora en los procesos, servicios y productos que ofrece la empresa.</a:t>
            </a:r>
          </a:p>
          <a:p>
            <a:pPr algn="just"/>
            <a:endParaRPr lang="es-ES" dirty="0">
              <a:solidFill>
                <a:srgbClr val="123258"/>
              </a:solidFill>
              <a:latin typeface="Arial" panose="020B0604020202020204" pitchFamily="34" charset="0"/>
              <a:cs typeface="Arial" panose="020B0604020202020204" pitchFamily="34" charset="0"/>
            </a:endParaRPr>
          </a:p>
          <a:p>
            <a:pPr algn="just"/>
            <a:r>
              <a:rPr lang="es-ES" dirty="0">
                <a:solidFill>
                  <a:srgbClr val="123258"/>
                </a:solidFill>
                <a:latin typeface="Arial" panose="020B0604020202020204" pitchFamily="34" charset="0"/>
                <a:cs typeface="Arial" panose="020B0604020202020204" pitchFamily="34" charset="0"/>
              </a:rPr>
              <a:t>La formación empresarial también radica en los avances tecnológicos que surgen en el mundo y cómo estos se pueden aprovechar dentro de la empresa. Si su empresa le apuesta a la </a:t>
            </a:r>
            <a:r>
              <a:rPr lang="es-ES" b="1" dirty="0">
                <a:solidFill>
                  <a:srgbClr val="123258"/>
                </a:solidFill>
                <a:latin typeface="Arial" panose="020B0604020202020204" pitchFamily="34" charset="0"/>
                <a:cs typeface="Arial" panose="020B0604020202020204" pitchFamily="34" charset="0"/>
              </a:rPr>
              <a:t>capacitación constante de sus empleados</a:t>
            </a:r>
            <a:r>
              <a:rPr lang="es-ES" dirty="0">
                <a:solidFill>
                  <a:srgbClr val="123258"/>
                </a:solidFill>
                <a:latin typeface="Arial" panose="020B0604020202020204" pitchFamily="34" charset="0"/>
                <a:cs typeface="Arial" panose="020B0604020202020204" pitchFamily="34" charset="0"/>
              </a:rPr>
              <a:t>, estará asegurando la supervivencia, debido a que podrá asumir y afrontar nuevos retos con la capacidad intelectual y física que el mercado disponga.</a:t>
            </a:r>
            <a:endParaRPr lang="es-CO" dirty="0">
              <a:solidFill>
                <a:srgbClr val="123258"/>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56230A2F-B8DA-6A79-90E2-315265148F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 name="Elipse 9">
            <a:extLst>
              <a:ext uri="{FF2B5EF4-FFF2-40B4-BE49-F238E27FC236}">
                <a16:creationId xmlns:a16="http://schemas.microsoft.com/office/drawing/2014/main" id="{10A01EA7-7DF8-F3B4-948D-01CC68841DEF}"/>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6D72FAF7-5872-0A22-9D66-E381963B9C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4313BCE6-5C91-6464-E876-4D3467D75E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1684838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cono&#10;&#10;Descripción generada automáticamente">
            <a:extLst>
              <a:ext uri="{FF2B5EF4-FFF2-40B4-BE49-F238E27FC236}">
                <a16:creationId xmlns:a16="http://schemas.microsoft.com/office/drawing/2014/main" id="{DCFBB454-9B51-A00A-343E-E2B6FD772BD2}"/>
              </a:ext>
            </a:extLst>
          </p:cNvPr>
          <p:cNvPicPr>
            <a:picLocks noChangeAspect="1"/>
          </p:cNvPicPr>
          <p:nvPr/>
        </p:nvPicPr>
        <p:blipFill rotWithShape="1">
          <a:blip r:embed="rId2"/>
          <a:srcRect b="7156"/>
          <a:stretch/>
        </p:blipFill>
        <p:spPr>
          <a:xfrm>
            <a:off x="637887" y="1961437"/>
            <a:ext cx="3000240" cy="4879492"/>
          </a:xfrm>
          <a:prstGeom prst="rect">
            <a:avLst/>
          </a:prstGeom>
        </p:spPr>
      </p:pic>
      <p:graphicFrame>
        <p:nvGraphicFramePr>
          <p:cNvPr id="2" name="Diagrama 1">
            <a:extLst>
              <a:ext uri="{FF2B5EF4-FFF2-40B4-BE49-F238E27FC236}">
                <a16:creationId xmlns:a16="http://schemas.microsoft.com/office/drawing/2014/main" id="{E5AB056F-06B0-9D58-A2F2-B095F3A45D2B}"/>
              </a:ext>
            </a:extLst>
          </p:cNvPr>
          <p:cNvGraphicFramePr/>
          <p:nvPr>
            <p:extLst>
              <p:ext uri="{D42A27DB-BD31-4B8C-83A1-F6EECF244321}">
                <p14:modId xmlns:p14="http://schemas.microsoft.com/office/powerpoint/2010/main" val="1233956573"/>
              </p:ext>
            </p:extLst>
          </p:nvPr>
        </p:nvGraphicFramePr>
        <p:xfrm>
          <a:off x="1466967" y="1224354"/>
          <a:ext cx="9036050" cy="5616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2722" name="Rectangle 34">
            <a:extLst>
              <a:ext uri="{FF2B5EF4-FFF2-40B4-BE49-F238E27FC236}">
                <a16:creationId xmlns:a16="http://schemas.microsoft.com/office/drawing/2014/main" id="{F51BDD5A-9C55-74FF-2256-DAE9E4EA1F06}"/>
              </a:ext>
            </a:extLst>
          </p:cNvPr>
          <p:cNvSpPr>
            <a:spLocks noChangeArrowheads="1"/>
          </p:cNvSpPr>
          <p:nvPr/>
        </p:nvSpPr>
        <p:spPr bwMode="auto">
          <a:xfrm>
            <a:off x="1400961" y="427838"/>
            <a:ext cx="6659563" cy="400110"/>
          </a:xfrm>
          <a:prstGeom prst="rect">
            <a:avLst/>
          </a:prstGeom>
          <a:noFill/>
        </p:spPr>
        <p:txBody>
          <a:bodyPr wrap="square" rtlCol="0">
            <a:spAutoFit/>
          </a:bodyPr>
          <a:lstStyle/>
          <a:p>
            <a:pPr algn="ctr"/>
            <a:r>
              <a:rPr lang="es-ES_tradnl" sz="2000" b="1" dirty="0">
                <a:solidFill>
                  <a:srgbClr val="123258"/>
                </a:solidFill>
                <a:latin typeface="Arial" panose="020B0604020202020204" pitchFamily="34" charset="0"/>
                <a:cs typeface="Arial" panose="020B0604020202020204" pitchFamily="34" charset="0"/>
              </a:rPr>
              <a:t>COMO IDENTIFICOS PROBLEMAS DE DESEMPEÑO</a:t>
            </a:r>
            <a:endParaRPr lang="es-ES" sz="2000" b="1" dirty="0">
              <a:solidFill>
                <a:srgbClr val="123258"/>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3D7304E4-5410-664A-3819-4074A11FB23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5" name="Elipse 4">
            <a:extLst>
              <a:ext uri="{FF2B5EF4-FFF2-40B4-BE49-F238E27FC236}">
                <a16:creationId xmlns:a16="http://schemas.microsoft.com/office/drawing/2014/main" id="{934473C0-5A4F-2A7D-0887-913B67337541}"/>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F304D614-DF32-C6C1-11DD-7DAF5FEDEE1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5504" b="65503"/>
          <a:stretch/>
        </p:blipFill>
        <p:spPr>
          <a:xfrm>
            <a:off x="527522" y="427838"/>
            <a:ext cx="1352276" cy="2365829"/>
          </a:xfrm>
          <a:prstGeom prst="rect">
            <a:avLst/>
          </a:prstGeom>
        </p:spPr>
      </p:pic>
      <p:pic>
        <p:nvPicPr>
          <p:cNvPr id="7" name="Imagen 6">
            <a:extLst>
              <a:ext uri="{FF2B5EF4-FFF2-40B4-BE49-F238E27FC236}">
                <a16:creationId xmlns:a16="http://schemas.microsoft.com/office/drawing/2014/main" id="{AE720100-0F7D-A908-8AB7-EE078848DD1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092972" y="1109290"/>
            <a:ext cx="6125732" cy="707886"/>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¿POR QUÉ DEBERÍA EMPEZAR UN PLAN DE FORMACIÓN CON SUS EMPLEADOS?</a:t>
            </a:r>
            <a:endParaRPr lang="en-US" sz="2000" b="1" dirty="0">
              <a:solidFill>
                <a:srgbClr val="123258"/>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748E5A9-AEF3-4EFB-B008-DC9516AEE6F5}"/>
              </a:ext>
            </a:extLst>
          </p:cNvPr>
          <p:cNvSpPr txBox="1"/>
          <p:nvPr/>
        </p:nvSpPr>
        <p:spPr>
          <a:xfrm>
            <a:off x="1564179" y="2126584"/>
            <a:ext cx="6810699" cy="1477328"/>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Un proceso de formación y capacitación para sus colaboradores le puede brindar diversas ventajas a sus trabajadores. Este tipo de incentivos le puede ayudar a aumentar las competencias de la empresa y facilitar la consolidación de la misión, cultura y valores de la organización.</a:t>
            </a:r>
            <a:endParaRPr lang="es-CO" dirty="0">
              <a:solidFill>
                <a:srgbClr val="123258"/>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FEE988ED-977D-4306-A41A-B0935511A116}"/>
              </a:ext>
            </a:extLst>
          </p:cNvPr>
          <p:cNvPicPr>
            <a:picLocks noChangeAspect="1"/>
          </p:cNvPicPr>
          <p:nvPr/>
        </p:nvPicPr>
        <p:blipFill>
          <a:blip r:embed="rId2"/>
          <a:stretch>
            <a:fillRect/>
          </a:stretch>
        </p:blipFill>
        <p:spPr>
          <a:xfrm>
            <a:off x="1635778" y="3603912"/>
            <a:ext cx="6667500" cy="2968338"/>
          </a:xfrm>
          <a:prstGeom prst="rect">
            <a:avLst/>
          </a:prstGeom>
        </p:spPr>
      </p:pic>
      <p:pic>
        <p:nvPicPr>
          <p:cNvPr id="8" name="Imagen 7">
            <a:extLst>
              <a:ext uri="{FF2B5EF4-FFF2-40B4-BE49-F238E27FC236}">
                <a16:creationId xmlns:a16="http://schemas.microsoft.com/office/drawing/2014/main" id="{3422F110-3E90-16E8-5B7F-FC4A1BC5C3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 name="Elipse 9">
            <a:extLst>
              <a:ext uri="{FF2B5EF4-FFF2-40B4-BE49-F238E27FC236}">
                <a16:creationId xmlns:a16="http://schemas.microsoft.com/office/drawing/2014/main" id="{D29C159D-0B0E-FF52-B48F-4CA6588D00EC}"/>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E0C7A704-5301-6765-819A-48894ECC72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1DC04D84-9386-A44B-EA6A-709097177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
        <p:nvSpPr>
          <p:cNvPr id="3" name="Rectángulo 2">
            <a:extLst>
              <a:ext uri="{FF2B5EF4-FFF2-40B4-BE49-F238E27FC236}">
                <a16:creationId xmlns:a16="http://schemas.microsoft.com/office/drawing/2014/main" id="{A3413D88-77BD-EC34-6236-DF1D489F2ABE}"/>
              </a:ext>
            </a:extLst>
          </p:cNvPr>
          <p:cNvSpPr/>
          <p:nvPr/>
        </p:nvSpPr>
        <p:spPr>
          <a:xfrm>
            <a:off x="362896" y="1172849"/>
            <a:ext cx="1165484" cy="3154710"/>
          </a:xfrm>
          <a:prstGeom prst="rect">
            <a:avLst/>
          </a:prstGeom>
          <a:noFill/>
        </p:spPr>
        <p:txBody>
          <a:bodyPr wrap="square" lIns="91440" tIns="45720" rIns="91440" bIns="45720">
            <a:spAutoFit/>
          </a:bodyPr>
          <a:lstStyle/>
          <a:p>
            <a:pPr algn="ctr"/>
            <a:r>
              <a:rPr lang="es-ES" sz="19900" b="1" cap="none" spc="0" dirty="0">
                <a:ln w="9525">
                  <a:solidFill>
                    <a:schemeClr val="bg1"/>
                  </a:solidFill>
                  <a:prstDash val="solid"/>
                </a:ln>
                <a:solidFill>
                  <a:srgbClr val="183357"/>
                </a:solidFill>
                <a:effectLst>
                  <a:outerShdw blurRad="12700" dist="38100" dir="2700000" algn="tl" rotWithShape="0">
                    <a:schemeClr val="accent5">
                      <a:lumMod val="60000"/>
                      <a:lumOff val="40000"/>
                    </a:schemeClr>
                  </a:outerShdw>
                </a:effectLst>
              </a:rPr>
              <a:t>1</a:t>
            </a:r>
          </a:p>
        </p:txBody>
      </p:sp>
    </p:spTree>
    <p:extLst>
      <p:ext uri="{BB962C8B-B14F-4D97-AF65-F5344CB8AC3E}">
        <p14:creationId xmlns:p14="http://schemas.microsoft.com/office/powerpoint/2010/main" val="201953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092972" y="1109290"/>
            <a:ext cx="6125732" cy="707886"/>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¿POR QUÉ DEBERÍA EMPEZAR UN PLAN DE FORMACIÓN CON SUS EMPLEADOS?</a:t>
            </a:r>
            <a:endParaRPr lang="en-US" sz="2000" b="1" dirty="0">
              <a:solidFill>
                <a:srgbClr val="123258"/>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748E5A9-AEF3-4EFB-B008-DC9516AEE6F5}"/>
              </a:ext>
            </a:extLst>
          </p:cNvPr>
          <p:cNvSpPr txBox="1"/>
          <p:nvPr/>
        </p:nvSpPr>
        <p:spPr>
          <a:xfrm>
            <a:off x="1564179" y="2126584"/>
            <a:ext cx="6810699" cy="1754326"/>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Además, podrá empoderar al trabajador para asumir responsabilidades, tomar decisiones eficientes y resolver problemas que se pueden encontrar en el día a día. Al resolver esto, los empleados tendrán mayores posibilidades de ascenso y de mejorar sus condiciones laborales, al demostrar estas capacidades que van adquiriendo.</a:t>
            </a:r>
            <a:endParaRPr lang="es-CO" dirty="0">
              <a:solidFill>
                <a:srgbClr val="123258"/>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7C9B7DB0-D134-4116-8973-2170482CC07C}"/>
              </a:ext>
            </a:extLst>
          </p:cNvPr>
          <p:cNvPicPr>
            <a:picLocks noChangeAspect="1"/>
          </p:cNvPicPr>
          <p:nvPr/>
        </p:nvPicPr>
        <p:blipFill>
          <a:blip r:embed="rId2"/>
          <a:stretch>
            <a:fillRect/>
          </a:stretch>
        </p:blipFill>
        <p:spPr>
          <a:xfrm>
            <a:off x="1564179" y="3880911"/>
            <a:ext cx="6810699" cy="2730830"/>
          </a:xfrm>
          <a:prstGeom prst="rect">
            <a:avLst/>
          </a:prstGeom>
        </p:spPr>
      </p:pic>
      <p:pic>
        <p:nvPicPr>
          <p:cNvPr id="8" name="Imagen 7">
            <a:extLst>
              <a:ext uri="{FF2B5EF4-FFF2-40B4-BE49-F238E27FC236}">
                <a16:creationId xmlns:a16="http://schemas.microsoft.com/office/drawing/2014/main" id="{B2272D0D-67E8-2B98-6AD9-3FB466DDA3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 name="Elipse 9">
            <a:extLst>
              <a:ext uri="{FF2B5EF4-FFF2-40B4-BE49-F238E27FC236}">
                <a16:creationId xmlns:a16="http://schemas.microsoft.com/office/drawing/2014/main" id="{8BE2671E-4405-550A-3FF9-1E5ADDF1D4BA}"/>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77FA5A8D-9BA3-D291-A8BC-EDD6574515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6B7A12F9-3528-F464-BB9F-74B848ECCC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
        <p:nvSpPr>
          <p:cNvPr id="12" name="Rectángulo 11">
            <a:extLst>
              <a:ext uri="{FF2B5EF4-FFF2-40B4-BE49-F238E27FC236}">
                <a16:creationId xmlns:a16="http://schemas.microsoft.com/office/drawing/2014/main" id="{632FDD09-5E73-7FDB-966C-D18ED2970CD2}"/>
              </a:ext>
            </a:extLst>
          </p:cNvPr>
          <p:cNvSpPr/>
          <p:nvPr/>
        </p:nvSpPr>
        <p:spPr>
          <a:xfrm>
            <a:off x="362896" y="1172849"/>
            <a:ext cx="1165484" cy="3154710"/>
          </a:xfrm>
          <a:prstGeom prst="rect">
            <a:avLst/>
          </a:prstGeom>
          <a:noFill/>
        </p:spPr>
        <p:txBody>
          <a:bodyPr wrap="square" lIns="91440" tIns="45720" rIns="91440" bIns="45720">
            <a:spAutoFit/>
          </a:bodyPr>
          <a:lstStyle/>
          <a:p>
            <a:pPr algn="ctr"/>
            <a:r>
              <a:rPr lang="es-ES" sz="19900" b="1" dirty="0">
                <a:ln w="9525">
                  <a:solidFill>
                    <a:schemeClr val="bg1"/>
                  </a:solidFill>
                  <a:prstDash val="solid"/>
                </a:ln>
                <a:solidFill>
                  <a:srgbClr val="183357"/>
                </a:solidFill>
                <a:effectLst>
                  <a:outerShdw blurRad="12700" dist="38100" dir="2700000" algn="tl" rotWithShape="0">
                    <a:schemeClr val="accent5">
                      <a:lumMod val="60000"/>
                      <a:lumOff val="40000"/>
                    </a:schemeClr>
                  </a:outerShdw>
                </a:effectLst>
              </a:rPr>
              <a:t>2</a:t>
            </a:r>
            <a:endParaRPr lang="es-ES" sz="19900" b="1" cap="none" spc="0" dirty="0">
              <a:ln w="9525">
                <a:solidFill>
                  <a:schemeClr val="bg1"/>
                </a:solidFill>
                <a:prstDash val="solid"/>
              </a:ln>
              <a:solidFill>
                <a:srgbClr val="183357"/>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750225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092972" y="1109290"/>
            <a:ext cx="6125732" cy="707886"/>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¿POR QUÉ DEBERÍA EMPEZAR UN PLAN DE FORMACIÓN CON SUS EMPLEADOS?</a:t>
            </a:r>
            <a:endParaRPr lang="en-US" sz="2000" b="1" dirty="0">
              <a:solidFill>
                <a:srgbClr val="123258"/>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748E5A9-AEF3-4EFB-B008-DC9516AEE6F5}"/>
              </a:ext>
            </a:extLst>
          </p:cNvPr>
          <p:cNvSpPr txBox="1"/>
          <p:nvPr/>
        </p:nvSpPr>
        <p:spPr>
          <a:xfrm>
            <a:off x="1564179" y="2126584"/>
            <a:ext cx="6810699" cy="1200329"/>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Incrementar las habilidades y conocimientos de cada uno de sus empleados deben ser los objetivos que debe plantear al momento de iniciar un plan de formación empresarial, pensando en cómo esto le podrá contribuir al crecimiento de la empresa.</a:t>
            </a:r>
            <a:endParaRPr lang="es-CO" dirty="0">
              <a:solidFill>
                <a:srgbClr val="123258"/>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547CACE9-440A-4185-80AE-E8DFFD28C9BE}"/>
              </a:ext>
            </a:extLst>
          </p:cNvPr>
          <p:cNvPicPr>
            <a:picLocks noChangeAspect="1"/>
          </p:cNvPicPr>
          <p:nvPr/>
        </p:nvPicPr>
        <p:blipFill>
          <a:blip r:embed="rId2"/>
          <a:stretch>
            <a:fillRect/>
          </a:stretch>
        </p:blipFill>
        <p:spPr>
          <a:xfrm>
            <a:off x="1637950" y="3346247"/>
            <a:ext cx="6858000" cy="3197167"/>
          </a:xfrm>
          <a:prstGeom prst="rect">
            <a:avLst/>
          </a:prstGeom>
          <a:ln>
            <a:noFill/>
          </a:ln>
          <a:effectLst>
            <a:softEdge rad="112500"/>
          </a:effectLst>
        </p:spPr>
      </p:pic>
      <p:pic>
        <p:nvPicPr>
          <p:cNvPr id="8" name="Imagen 7">
            <a:extLst>
              <a:ext uri="{FF2B5EF4-FFF2-40B4-BE49-F238E27FC236}">
                <a16:creationId xmlns:a16="http://schemas.microsoft.com/office/drawing/2014/main" id="{4CF0D8CC-3000-F4B4-045B-D51A4F1E68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 name="Elipse 9">
            <a:extLst>
              <a:ext uri="{FF2B5EF4-FFF2-40B4-BE49-F238E27FC236}">
                <a16:creationId xmlns:a16="http://schemas.microsoft.com/office/drawing/2014/main" id="{DA3A9A69-092A-E6BC-9B4E-8FEACE61D3E2}"/>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A5B4E6DF-5AF5-BDFA-BFAD-A1A7FDB249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17591783-C8F4-D181-B896-F6AA827459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
        <p:nvSpPr>
          <p:cNvPr id="12" name="Rectángulo 11">
            <a:extLst>
              <a:ext uri="{FF2B5EF4-FFF2-40B4-BE49-F238E27FC236}">
                <a16:creationId xmlns:a16="http://schemas.microsoft.com/office/drawing/2014/main" id="{46E38A75-1D04-E7D0-F14F-69D5D9957679}"/>
              </a:ext>
            </a:extLst>
          </p:cNvPr>
          <p:cNvSpPr/>
          <p:nvPr/>
        </p:nvSpPr>
        <p:spPr>
          <a:xfrm>
            <a:off x="362896" y="1172849"/>
            <a:ext cx="1165484" cy="3154710"/>
          </a:xfrm>
          <a:prstGeom prst="rect">
            <a:avLst/>
          </a:prstGeom>
          <a:noFill/>
        </p:spPr>
        <p:txBody>
          <a:bodyPr wrap="square" lIns="91440" tIns="45720" rIns="91440" bIns="45720">
            <a:spAutoFit/>
          </a:bodyPr>
          <a:lstStyle/>
          <a:p>
            <a:pPr algn="ctr"/>
            <a:r>
              <a:rPr lang="es-ES" sz="19900" b="1" dirty="0">
                <a:ln w="9525">
                  <a:solidFill>
                    <a:schemeClr val="bg1"/>
                  </a:solidFill>
                  <a:prstDash val="solid"/>
                </a:ln>
                <a:solidFill>
                  <a:srgbClr val="183357"/>
                </a:solidFill>
                <a:effectLst>
                  <a:outerShdw blurRad="12700" dist="38100" dir="2700000" algn="tl" rotWithShape="0">
                    <a:schemeClr val="accent5">
                      <a:lumMod val="60000"/>
                      <a:lumOff val="40000"/>
                    </a:schemeClr>
                  </a:outerShdw>
                </a:effectLst>
              </a:rPr>
              <a:t>3</a:t>
            </a:r>
            <a:endParaRPr lang="es-ES" sz="19900" b="1" cap="none" spc="0" dirty="0">
              <a:ln w="9525">
                <a:solidFill>
                  <a:schemeClr val="bg1"/>
                </a:solidFill>
                <a:prstDash val="solid"/>
              </a:ln>
              <a:solidFill>
                <a:srgbClr val="183357"/>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051664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092972" y="1109290"/>
            <a:ext cx="6125732" cy="707886"/>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¿POR QUÉ DEBERÍA EMPEZAR UN PLAN DE FORMACIÓN CON SUS EMPLEADOS?</a:t>
            </a:r>
            <a:endParaRPr lang="en-US" sz="2000" b="1" dirty="0">
              <a:solidFill>
                <a:srgbClr val="123258"/>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748E5A9-AEF3-4EFB-B008-DC9516AEE6F5}"/>
              </a:ext>
            </a:extLst>
          </p:cNvPr>
          <p:cNvSpPr txBox="1"/>
          <p:nvPr/>
        </p:nvSpPr>
        <p:spPr>
          <a:xfrm>
            <a:off x="1564179" y="2126584"/>
            <a:ext cx="6810699" cy="1754326"/>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Es importante que tenga en cuenta que estos procesos no son rápidos y deberán estar alineados a los objetivos empresariales. Por eso, antes de iniciar la formación y capacitación de sus empleados deberá investigar en qué áreas y qué necesidades tiene la organización para realizar los procesos de formación correspondientes.</a:t>
            </a:r>
            <a:endParaRPr lang="es-CO" dirty="0">
              <a:solidFill>
                <a:srgbClr val="123258"/>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3E126854-29B0-416E-99A5-29B613011187}"/>
              </a:ext>
            </a:extLst>
          </p:cNvPr>
          <p:cNvPicPr>
            <a:picLocks noChangeAspect="1"/>
          </p:cNvPicPr>
          <p:nvPr/>
        </p:nvPicPr>
        <p:blipFill rotWithShape="1">
          <a:blip r:embed="rId2"/>
          <a:srcRect b="12154"/>
          <a:stretch/>
        </p:blipFill>
        <p:spPr>
          <a:xfrm>
            <a:off x="3611122" y="3503405"/>
            <a:ext cx="4469104" cy="2977090"/>
          </a:xfrm>
          <a:prstGeom prst="rect">
            <a:avLst/>
          </a:prstGeom>
        </p:spPr>
      </p:pic>
      <p:pic>
        <p:nvPicPr>
          <p:cNvPr id="8" name="Imagen 7">
            <a:extLst>
              <a:ext uri="{FF2B5EF4-FFF2-40B4-BE49-F238E27FC236}">
                <a16:creationId xmlns:a16="http://schemas.microsoft.com/office/drawing/2014/main" id="{695F2E8E-5310-38DD-A481-967D4FC9B8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 name="Elipse 9">
            <a:extLst>
              <a:ext uri="{FF2B5EF4-FFF2-40B4-BE49-F238E27FC236}">
                <a16:creationId xmlns:a16="http://schemas.microsoft.com/office/drawing/2014/main" id="{9EF0AB63-461F-5A91-423A-C5DBDBBF9983}"/>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73156BDD-70B3-59CD-2B29-F53862A71D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81340E85-484C-B0EE-71AD-703BE0E0C87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
        <p:nvSpPr>
          <p:cNvPr id="12" name="Rectángulo 11">
            <a:extLst>
              <a:ext uri="{FF2B5EF4-FFF2-40B4-BE49-F238E27FC236}">
                <a16:creationId xmlns:a16="http://schemas.microsoft.com/office/drawing/2014/main" id="{5ED32AD4-5E01-7543-39D1-646FD9F5F4C9}"/>
              </a:ext>
            </a:extLst>
          </p:cNvPr>
          <p:cNvSpPr/>
          <p:nvPr/>
        </p:nvSpPr>
        <p:spPr>
          <a:xfrm>
            <a:off x="362896" y="1172849"/>
            <a:ext cx="1165484" cy="3154710"/>
          </a:xfrm>
          <a:prstGeom prst="rect">
            <a:avLst/>
          </a:prstGeom>
          <a:noFill/>
        </p:spPr>
        <p:txBody>
          <a:bodyPr wrap="square" lIns="91440" tIns="45720" rIns="91440" bIns="45720">
            <a:spAutoFit/>
          </a:bodyPr>
          <a:lstStyle/>
          <a:p>
            <a:pPr algn="ctr"/>
            <a:r>
              <a:rPr lang="es-ES" sz="19900" b="1" dirty="0">
                <a:ln w="9525">
                  <a:solidFill>
                    <a:schemeClr val="bg1"/>
                  </a:solidFill>
                  <a:prstDash val="solid"/>
                </a:ln>
                <a:solidFill>
                  <a:srgbClr val="183357"/>
                </a:solidFill>
                <a:effectLst>
                  <a:outerShdw blurRad="12700" dist="38100" dir="2700000" algn="tl" rotWithShape="0">
                    <a:schemeClr val="accent5">
                      <a:lumMod val="60000"/>
                      <a:lumOff val="40000"/>
                    </a:schemeClr>
                  </a:outerShdw>
                </a:effectLst>
              </a:rPr>
              <a:t>4</a:t>
            </a:r>
            <a:endParaRPr lang="es-ES" sz="19900" b="1" cap="none" spc="0" dirty="0">
              <a:ln w="9525">
                <a:solidFill>
                  <a:schemeClr val="bg1"/>
                </a:solidFill>
                <a:prstDash val="solid"/>
              </a:ln>
              <a:solidFill>
                <a:srgbClr val="183357"/>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88982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875162" y="561945"/>
            <a:ext cx="6125732" cy="400110"/>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OBJETIVOS DEL PLAN DE FORMACIÓN</a:t>
            </a:r>
            <a:endParaRPr lang="en-US" sz="2000" b="1" dirty="0">
              <a:solidFill>
                <a:srgbClr val="123258"/>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748E5A9-AEF3-4EFB-B008-DC9516AEE6F5}"/>
              </a:ext>
            </a:extLst>
          </p:cNvPr>
          <p:cNvSpPr txBox="1"/>
          <p:nvPr/>
        </p:nvSpPr>
        <p:spPr>
          <a:xfrm>
            <a:off x="946286" y="1456521"/>
            <a:ext cx="7645036" cy="5401479"/>
          </a:xfrm>
          <a:prstGeom prst="rect">
            <a:avLst/>
          </a:prstGeom>
          <a:noFill/>
        </p:spPr>
        <p:txBody>
          <a:bodyPr wrap="square">
            <a:spAutoFit/>
          </a:bodyPr>
          <a:lstStyle/>
          <a:p>
            <a:pPr marL="285750" indent="-285750" algn="just" fontAlgn="base">
              <a:buFont typeface="Arial" panose="020B0604020202020204" pitchFamily="34" charset="0"/>
              <a:buChar char="•"/>
            </a:pPr>
            <a:r>
              <a:rPr lang="es-ES" sz="1500" b="0" i="0" dirty="0">
                <a:solidFill>
                  <a:srgbClr val="123258"/>
                </a:solidFill>
                <a:effectLst/>
                <a:latin typeface="Arial" panose="020B0604020202020204" pitchFamily="34" charset="0"/>
                <a:cs typeface="Arial" panose="020B0604020202020204" pitchFamily="34" charset="0"/>
              </a:rPr>
              <a:t>Detectar las </a:t>
            </a:r>
            <a:r>
              <a:rPr lang="es-ES" sz="1500" b="1" i="0" dirty="0">
                <a:solidFill>
                  <a:srgbClr val="123258"/>
                </a:solidFill>
                <a:effectLst/>
                <a:latin typeface="Arial" panose="020B0604020202020204" pitchFamily="34" charset="0"/>
                <a:cs typeface="Arial" panose="020B0604020202020204" pitchFamily="34" charset="0"/>
              </a:rPr>
              <a:t>necesidades</a:t>
            </a:r>
            <a:r>
              <a:rPr lang="es-ES" sz="1500" b="0" i="0" dirty="0">
                <a:solidFill>
                  <a:srgbClr val="123258"/>
                </a:solidFill>
                <a:effectLst/>
                <a:latin typeface="Arial" panose="020B0604020202020204" pitchFamily="34" charset="0"/>
                <a:cs typeface="Arial" panose="020B0604020202020204" pitchFamily="34" charset="0"/>
              </a:rPr>
              <a:t> de formación y las posibles </a:t>
            </a:r>
            <a:r>
              <a:rPr lang="es-ES" sz="1500" b="1" i="0" dirty="0">
                <a:solidFill>
                  <a:srgbClr val="123258"/>
                </a:solidFill>
                <a:effectLst/>
                <a:latin typeface="Arial" panose="020B0604020202020204" pitchFamily="34" charset="0"/>
                <a:cs typeface="Arial" panose="020B0604020202020204" pitchFamily="34" charset="0"/>
              </a:rPr>
              <a:t>carencias</a:t>
            </a:r>
            <a:r>
              <a:rPr lang="es-ES" sz="1500" b="0" i="0" dirty="0">
                <a:solidFill>
                  <a:srgbClr val="123258"/>
                </a:solidFill>
                <a:effectLst/>
                <a:latin typeface="Arial" panose="020B0604020202020204" pitchFamily="34" charset="0"/>
                <a:cs typeface="Arial" panose="020B0604020202020204" pitchFamily="34" charset="0"/>
              </a:rPr>
              <a:t> de los empleados en sus puestos de trabajo.</a:t>
            </a:r>
          </a:p>
          <a:p>
            <a:pPr algn="just" fontAlgn="base"/>
            <a:endParaRPr lang="es-ES" sz="1500" b="0" i="0" dirty="0">
              <a:solidFill>
                <a:srgbClr val="123258"/>
              </a:solidFill>
              <a:effectLst/>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s-ES" sz="1500" b="0" i="0" dirty="0">
                <a:solidFill>
                  <a:srgbClr val="123258"/>
                </a:solidFill>
                <a:effectLst/>
                <a:latin typeface="Arial" panose="020B0604020202020204" pitchFamily="34" charset="0"/>
                <a:cs typeface="Arial" panose="020B0604020202020204" pitchFamily="34" charset="0"/>
              </a:rPr>
              <a:t>Implementar mejoras en las aptitudes y </a:t>
            </a:r>
            <a:r>
              <a:rPr lang="es-ES" sz="1500" b="1" i="0" dirty="0">
                <a:solidFill>
                  <a:srgbClr val="123258"/>
                </a:solidFill>
                <a:effectLst/>
                <a:latin typeface="Arial" panose="020B0604020202020204" pitchFamily="34" charset="0"/>
                <a:cs typeface="Arial" panose="020B0604020202020204" pitchFamily="34" charset="0"/>
              </a:rPr>
              <a:t>capacidad de respuesta </a:t>
            </a:r>
            <a:r>
              <a:rPr lang="es-ES" sz="1500" b="0" i="0" dirty="0">
                <a:solidFill>
                  <a:srgbClr val="123258"/>
                </a:solidFill>
                <a:effectLst/>
                <a:latin typeface="Arial" panose="020B0604020202020204" pitchFamily="34" charset="0"/>
                <a:cs typeface="Arial" panose="020B0604020202020204" pitchFamily="34" charset="0"/>
              </a:rPr>
              <a:t>ante imprevistos de los trabajadores.</a:t>
            </a:r>
          </a:p>
          <a:p>
            <a:pPr algn="just" fontAlgn="base"/>
            <a:endParaRPr lang="es-ES" sz="1500" b="0" i="0" dirty="0">
              <a:solidFill>
                <a:srgbClr val="123258"/>
              </a:solidFill>
              <a:effectLst/>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s-ES" sz="1500" b="0" i="0" dirty="0">
                <a:solidFill>
                  <a:srgbClr val="123258"/>
                </a:solidFill>
                <a:effectLst/>
                <a:latin typeface="Arial" panose="020B0604020202020204" pitchFamily="34" charset="0"/>
                <a:cs typeface="Arial" panose="020B0604020202020204" pitchFamily="34" charset="0"/>
              </a:rPr>
              <a:t>Aumentar el</a:t>
            </a:r>
            <a:r>
              <a:rPr lang="es-ES" sz="1500" b="1" i="0" dirty="0">
                <a:solidFill>
                  <a:srgbClr val="123258"/>
                </a:solidFill>
                <a:effectLst/>
                <a:latin typeface="Arial" panose="020B0604020202020204" pitchFamily="34" charset="0"/>
                <a:cs typeface="Arial" panose="020B0604020202020204" pitchFamily="34" charset="0"/>
              </a:rPr>
              <a:t> rendimiento global</a:t>
            </a:r>
            <a:r>
              <a:rPr lang="es-ES" sz="1500" b="0" i="0" dirty="0">
                <a:solidFill>
                  <a:srgbClr val="123258"/>
                </a:solidFill>
                <a:effectLst/>
                <a:latin typeface="Arial" panose="020B0604020202020204" pitchFamily="34" charset="0"/>
                <a:cs typeface="Arial" panose="020B0604020202020204" pitchFamily="34" charset="0"/>
              </a:rPr>
              <a:t> de la empresa.</a:t>
            </a:r>
          </a:p>
          <a:p>
            <a:pPr algn="just" fontAlgn="base"/>
            <a:endParaRPr lang="es-ES" sz="1500" b="0" i="0" dirty="0">
              <a:solidFill>
                <a:srgbClr val="123258"/>
              </a:solidFill>
              <a:effectLst/>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s-ES" sz="1500" b="0" i="0" dirty="0">
                <a:solidFill>
                  <a:srgbClr val="123258"/>
                </a:solidFill>
                <a:effectLst/>
                <a:latin typeface="Arial" panose="020B0604020202020204" pitchFamily="34" charset="0"/>
                <a:cs typeface="Arial" panose="020B0604020202020204" pitchFamily="34" charset="0"/>
              </a:rPr>
              <a:t>Ofrecer nuevas orientaciones,</a:t>
            </a:r>
            <a:r>
              <a:rPr lang="es-ES" sz="1500" b="1" i="0" dirty="0">
                <a:solidFill>
                  <a:srgbClr val="123258"/>
                </a:solidFill>
                <a:effectLst/>
                <a:latin typeface="Arial" panose="020B0604020202020204" pitchFamily="34" charset="0"/>
                <a:cs typeface="Arial" panose="020B0604020202020204" pitchFamily="34" charset="0"/>
              </a:rPr>
              <a:t> promociones y oportunidades</a:t>
            </a:r>
            <a:r>
              <a:rPr lang="es-ES" sz="1500" b="0" i="0" dirty="0">
                <a:solidFill>
                  <a:srgbClr val="123258"/>
                </a:solidFill>
                <a:effectLst/>
                <a:latin typeface="Arial" panose="020B0604020202020204" pitchFamily="34" charset="0"/>
                <a:cs typeface="Arial" panose="020B0604020202020204" pitchFamily="34" charset="0"/>
              </a:rPr>
              <a:t> para los trabajadores dentro de la propia organización.</a:t>
            </a:r>
          </a:p>
          <a:p>
            <a:pPr algn="just" fontAlgn="base"/>
            <a:endParaRPr lang="es-ES" sz="1500" b="0" i="0" dirty="0">
              <a:solidFill>
                <a:srgbClr val="123258"/>
              </a:solidFill>
              <a:effectLst/>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s-ES" sz="1500" b="0" i="0" dirty="0">
                <a:solidFill>
                  <a:srgbClr val="123258"/>
                </a:solidFill>
                <a:effectLst/>
                <a:latin typeface="Arial" panose="020B0604020202020204" pitchFamily="34" charset="0"/>
                <a:cs typeface="Arial" panose="020B0604020202020204" pitchFamily="34" charset="0"/>
              </a:rPr>
              <a:t>Aportar nuevos</a:t>
            </a:r>
            <a:r>
              <a:rPr lang="es-ES" sz="1500" b="1" i="0" dirty="0">
                <a:solidFill>
                  <a:srgbClr val="123258"/>
                </a:solidFill>
                <a:effectLst/>
                <a:latin typeface="Arial" panose="020B0604020202020204" pitchFamily="34" charset="0"/>
                <a:cs typeface="Arial" panose="020B0604020202020204" pitchFamily="34" charset="0"/>
              </a:rPr>
              <a:t> conocimientos</a:t>
            </a:r>
            <a:r>
              <a:rPr lang="es-ES" sz="1500" b="0" i="0" dirty="0">
                <a:solidFill>
                  <a:srgbClr val="123258"/>
                </a:solidFill>
                <a:effectLst/>
                <a:latin typeface="Arial" panose="020B0604020202020204" pitchFamily="34" charset="0"/>
                <a:cs typeface="Arial" panose="020B0604020202020204" pitchFamily="34" charset="0"/>
              </a:rPr>
              <a:t> y </a:t>
            </a:r>
            <a:r>
              <a:rPr lang="es-ES" sz="1500" b="1" i="0" dirty="0">
                <a:solidFill>
                  <a:srgbClr val="123258"/>
                </a:solidFill>
                <a:effectLst/>
                <a:latin typeface="Arial" panose="020B0604020202020204" pitchFamily="34" charset="0"/>
                <a:cs typeface="Arial" panose="020B0604020202020204" pitchFamily="34" charset="0"/>
              </a:rPr>
              <a:t>destrezas</a:t>
            </a:r>
            <a:r>
              <a:rPr lang="es-ES" sz="1500" b="0" i="0" dirty="0">
                <a:solidFill>
                  <a:srgbClr val="123258"/>
                </a:solidFill>
                <a:effectLst/>
                <a:latin typeface="Arial" panose="020B0604020202020204" pitchFamily="34" charset="0"/>
                <a:cs typeface="Arial" panose="020B0604020202020204" pitchFamily="34" charset="0"/>
              </a:rPr>
              <a:t> a los empleados.</a:t>
            </a:r>
          </a:p>
          <a:p>
            <a:pPr algn="just" fontAlgn="base"/>
            <a:endParaRPr lang="es-ES" sz="1500" b="0" i="0" dirty="0">
              <a:solidFill>
                <a:srgbClr val="123258"/>
              </a:solidFill>
              <a:effectLst/>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s-ES" sz="1500" b="0" i="0" dirty="0">
                <a:solidFill>
                  <a:srgbClr val="123258"/>
                </a:solidFill>
                <a:effectLst/>
                <a:latin typeface="Arial" panose="020B0604020202020204" pitchFamily="34" charset="0"/>
                <a:cs typeface="Arial" panose="020B0604020202020204" pitchFamily="34" charset="0"/>
              </a:rPr>
              <a:t>Mejorar y, si es necesario, cambiar la</a:t>
            </a:r>
            <a:r>
              <a:rPr lang="es-ES" sz="1500" b="1" i="0" dirty="0">
                <a:solidFill>
                  <a:srgbClr val="123258"/>
                </a:solidFill>
                <a:effectLst/>
                <a:latin typeface="Arial" panose="020B0604020202020204" pitchFamily="34" charset="0"/>
                <a:cs typeface="Arial" panose="020B0604020202020204" pitchFamily="34" charset="0"/>
              </a:rPr>
              <a:t> actitud </a:t>
            </a:r>
            <a:r>
              <a:rPr lang="es-ES" sz="1500" b="0" i="0" dirty="0">
                <a:solidFill>
                  <a:srgbClr val="123258"/>
                </a:solidFill>
                <a:effectLst/>
                <a:latin typeface="Arial" panose="020B0604020202020204" pitchFamily="34" charset="0"/>
                <a:cs typeface="Arial" panose="020B0604020202020204" pitchFamily="34" charset="0"/>
              </a:rPr>
              <a:t>del trabajador frente a la tarea a realizar.</a:t>
            </a:r>
          </a:p>
          <a:p>
            <a:pPr algn="just" fontAlgn="base"/>
            <a:endParaRPr lang="es-ES" sz="1500" b="0" i="0" dirty="0">
              <a:solidFill>
                <a:srgbClr val="123258"/>
              </a:solidFill>
              <a:effectLst/>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s-ES" sz="1500" b="0" i="0" dirty="0">
                <a:solidFill>
                  <a:srgbClr val="123258"/>
                </a:solidFill>
                <a:effectLst/>
                <a:latin typeface="Arial" panose="020B0604020202020204" pitchFamily="34" charset="0"/>
                <a:cs typeface="Arial" panose="020B0604020202020204" pitchFamily="34" charset="0"/>
              </a:rPr>
              <a:t>Conseguir trabajadores con</a:t>
            </a:r>
            <a:r>
              <a:rPr lang="es-ES" sz="1500" b="1" i="0" dirty="0">
                <a:solidFill>
                  <a:srgbClr val="123258"/>
                </a:solidFill>
                <a:effectLst/>
                <a:latin typeface="Arial" panose="020B0604020202020204" pitchFamily="34" charset="0"/>
                <a:cs typeface="Arial" panose="020B0604020202020204" pitchFamily="34" charset="0"/>
              </a:rPr>
              <a:t> habilidades múltiples</a:t>
            </a:r>
            <a:r>
              <a:rPr lang="es-ES" sz="1500" b="0" i="0" dirty="0">
                <a:solidFill>
                  <a:srgbClr val="123258"/>
                </a:solidFill>
                <a:effectLst/>
                <a:latin typeface="Arial" panose="020B0604020202020204" pitchFamily="34" charset="0"/>
                <a:cs typeface="Arial" panose="020B0604020202020204" pitchFamily="34" charset="0"/>
              </a:rPr>
              <a:t> que puedan desempeñar distintas funciones.</a:t>
            </a:r>
          </a:p>
          <a:p>
            <a:pPr marL="285750" indent="-285750" algn="just" fontAlgn="base">
              <a:buFont typeface="Arial" panose="020B0604020202020204" pitchFamily="34" charset="0"/>
              <a:buChar char="•"/>
            </a:pPr>
            <a:endParaRPr lang="es-ES" sz="1500" b="0" i="0" dirty="0">
              <a:solidFill>
                <a:srgbClr val="123258"/>
              </a:solidFill>
              <a:effectLst/>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s-ES" sz="1500" b="0" i="0" dirty="0">
                <a:solidFill>
                  <a:srgbClr val="123258"/>
                </a:solidFill>
                <a:effectLst/>
                <a:latin typeface="Arial" panose="020B0604020202020204" pitchFamily="34" charset="0"/>
                <a:cs typeface="Arial" panose="020B0604020202020204" pitchFamily="34" charset="0"/>
              </a:rPr>
              <a:t>Mejora el </a:t>
            </a:r>
            <a:r>
              <a:rPr lang="es-ES" sz="1500" b="1" i="0" dirty="0">
                <a:solidFill>
                  <a:srgbClr val="123258"/>
                </a:solidFill>
                <a:effectLst/>
                <a:latin typeface="Arial" panose="020B0604020202020204" pitchFamily="34" charset="0"/>
                <a:cs typeface="Arial" panose="020B0604020202020204" pitchFamily="34" charset="0"/>
              </a:rPr>
              <a:t>bienestar de los trabajadores</a:t>
            </a:r>
            <a:r>
              <a:rPr lang="es-ES" sz="1500" b="0" i="0" dirty="0">
                <a:solidFill>
                  <a:srgbClr val="123258"/>
                </a:solidFill>
                <a:effectLst/>
                <a:latin typeface="Arial" panose="020B0604020202020204" pitchFamily="34" charset="0"/>
                <a:cs typeface="Arial" panose="020B0604020202020204" pitchFamily="34" charset="0"/>
              </a:rPr>
              <a:t> y su propia valoración del trabajo realizado.</a:t>
            </a:r>
          </a:p>
          <a:p>
            <a:pPr marL="285750" indent="-285750" algn="just" fontAlgn="base">
              <a:buFont typeface="Arial" panose="020B0604020202020204" pitchFamily="34" charset="0"/>
              <a:buChar char="•"/>
            </a:pPr>
            <a:endParaRPr lang="es-ES" sz="1500" b="0" i="0" dirty="0">
              <a:solidFill>
                <a:srgbClr val="123258"/>
              </a:solidFill>
              <a:effectLst/>
              <a:latin typeface="Arial" panose="020B0604020202020204" pitchFamily="34" charset="0"/>
              <a:cs typeface="Arial" panose="020B0604020202020204" pitchFamily="34" charset="0"/>
            </a:endParaRPr>
          </a:p>
          <a:p>
            <a:pPr marL="285750" indent="-285750" algn="just" fontAlgn="base">
              <a:buFont typeface="Arial" panose="020B0604020202020204" pitchFamily="34" charset="0"/>
              <a:buChar char="•"/>
            </a:pPr>
            <a:r>
              <a:rPr lang="es-ES" sz="1500" b="0" i="0" dirty="0">
                <a:solidFill>
                  <a:srgbClr val="123258"/>
                </a:solidFill>
                <a:effectLst/>
                <a:latin typeface="Arial" panose="020B0604020202020204" pitchFamily="34" charset="0"/>
                <a:cs typeface="Arial" panose="020B0604020202020204" pitchFamily="34" charset="0"/>
              </a:rPr>
              <a:t>Mejorar la sensación de </a:t>
            </a:r>
            <a:r>
              <a:rPr lang="es-ES" sz="1500" b="1" i="0" dirty="0">
                <a:solidFill>
                  <a:srgbClr val="123258"/>
                </a:solidFill>
                <a:effectLst/>
                <a:latin typeface="Arial" panose="020B0604020202020204" pitchFamily="34" charset="0"/>
                <a:cs typeface="Arial" panose="020B0604020202020204" pitchFamily="34" charset="0"/>
              </a:rPr>
              <a:t>satisfacción personal</a:t>
            </a:r>
            <a:r>
              <a:rPr lang="es-ES" sz="1500" b="0" i="0" dirty="0">
                <a:solidFill>
                  <a:srgbClr val="123258"/>
                </a:solidFill>
                <a:effectLst/>
                <a:latin typeface="Arial" panose="020B0604020202020204" pitchFamily="34" charset="0"/>
                <a:cs typeface="Arial" panose="020B0604020202020204" pitchFamily="34" charset="0"/>
              </a:rPr>
              <a:t> del trabajador.</a:t>
            </a:r>
          </a:p>
        </p:txBody>
      </p:sp>
      <p:pic>
        <p:nvPicPr>
          <p:cNvPr id="8" name="Imagen 7">
            <a:extLst>
              <a:ext uri="{FF2B5EF4-FFF2-40B4-BE49-F238E27FC236}">
                <a16:creationId xmlns:a16="http://schemas.microsoft.com/office/drawing/2014/main" id="{600D816C-DC4F-3EEE-2D54-57368934D3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 name="Elipse 9">
            <a:extLst>
              <a:ext uri="{FF2B5EF4-FFF2-40B4-BE49-F238E27FC236}">
                <a16:creationId xmlns:a16="http://schemas.microsoft.com/office/drawing/2014/main" id="{0AC27B8D-288F-8CDD-D80F-9FE6691DCBC5}"/>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86257F94-15AF-DAD4-D946-D5615B04A8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879CDB8F-19CF-49B9-B1A8-2186827C3B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349206" y="5843524"/>
            <a:ext cx="2674816" cy="2028951"/>
          </a:xfrm>
          <a:prstGeom prst="rect">
            <a:avLst/>
          </a:prstGeom>
        </p:spPr>
      </p:pic>
    </p:spTree>
    <p:extLst>
      <p:ext uri="{BB962C8B-B14F-4D97-AF65-F5344CB8AC3E}">
        <p14:creationId xmlns:p14="http://schemas.microsoft.com/office/powerpoint/2010/main" val="405020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8">
            <a:extLst>
              <a:ext uri="{FF2B5EF4-FFF2-40B4-BE49-F238E27FC236}">
                <a16:creationId xmlns:a16="http://schemas.microsoft.com/office/drawing/2014/main" id="{84398A0E-77CD-F941-3FC1-05AFCA6B32A4}"/>
              </a:ext>
            </a:extLst>
          </p:cNvPr>
          <p:cNvGrpSpPr>
            <a:grpSpLocks/>
          </p:cNvGrpSpPr>
          <p:nvPr/>
        </p:nvGrpSpPr>
        <p:grpSpPr bwMode="auto">
          <a:xfrm>
            <a:off x="539750" y="908050"/>
            <a:ext cx="8280400" cy="5718175"/>
            <a:chOff x="113" y="572"/>
            <a:chExt cx="5216" cy="3602"/>
          </a:xfrm>
        </p:grpSpPr>
        <p:grpSp>
          <p:nvGrpSpPr>
            <p:cNvPr id="9220" name="Group 4">
              <a:extLst>
                <a:ext uri="{FF2B5EF4-FFF2-40B4-BE49-F238E27FC236}">
                  <a16:creationId xmlns:a16="http://schemas.microsoft.com/office/drawing/2014/main" id="{38CFEB59-6F2E-3603-4B5A-AE28BE41AC55}"/>
                </a:ext>
              </a:extLst>
            </p:cNvPr>
            <p:cNvGrpSpPr>
              <a:grpSpLocks/>
            </p:cNvGrpSpPr>
            <p:nvPr/>
          </p:nvGrpSpPr>
          <p:grpSpPr bwMode="auto">
            <a:xfrm>
              <a:off x="1701" y="1071"/>
              <a:ext cx="1402" cy="761"/>
              <a:chOff x="1296" y="1632"/>
              <a:chExt cx="1402" cy="761"/>
            </a:xfrm>
          </p:grpSpPr>
          <p:grpSp>
            <p:nvGrpSpPr>
              <p:cNvPr id="9309" name="Group 5">
                <a:extLst>
                  <a:ext uri="{FF2B5EF4-FFF2-40B4-BE49-F238E27FC236}">
                    <a16:creationId xmlns:a16="http://schemas.microsoft.com/office/drawing/2014/main" id="{812EE49B-D294-C529-B117-34AA873E040B}"/>
                  </a:ext>
                </a:extLst>
              </p:cNvPr>
              <p:cNvGrpSpPr>
                <a:grpSpLocks/>
              </p:cNvGrpSpPr>
              <p:nvPr/>
            </p:nvGrpSpPr>
            <p:grpSpPr bwMode="auto">
              <a:xfrm>
                <a:off x="1316" y="1682"/>
                <a:ext cx="1382" cy="711"/>
                <a:chOff x="1316" y="1682"/>
                <a:chExt cx="1382" cy="711"/>
              </a:xfrm>
            </p:grpSpPr>
            <p:sp>
              <p:nvSpPr>
                <p:cNvPr id="275462" name="Rectangle 6">
                  <a:extLst>
                    <a:ext uri="{FF2B5EF4-FFF2-40B4-BE49-F238E27FC236}">
                      <a16:creationId xmlns:a16="http://schemas.microsoft.com/office/drawing/2014/main" id="{75AC5ACE-7FC9-B0C2-2DC7-A7FEC0E4E88D}"/>
                    </a:ext>
                  </a:extLst>
                </p:cNvPr>
                <p:cNvSpPr>
                  <a:spLocks noChangeArrowheads="1"/>
                </p:cNvSpPr>
                <p:nvPr/>
              </p:nvSpPr>
              <p:spPr bwMode="auto">
                <a:xfrm>
                  <a:off x="1316" y="1682"/>
                  <a:ext cx="1382" cy="711"/>
                </a:xfrm>
                <a:prstGeom prst="rect">
                  <a:avLst/>
                </a:prstGeom>
                <a:solidFill>
                  <a:srgbClr val="008000"/>
                </a:solidFill>
                <a:ln w="11113">
                  <a:solidFill>
                    <a:srgbClr val="000000"/>
                  </a:solidFill>
                  <a:miter lim="800000"/>
                  <a:headEnd/>
                  <a:tailEnd/>
                </a:ln>
              </p:spPr>
              <p:txBody>
                <a:bodyPr/>
                <a:lstStyle/>
                <a:p>
                  <a:pPr>
                    <a:defRPr/>
                  </a:pPr>
                  <a:endParaRPr lang="es-ES_tradnl">
                    <a:latin typeface="Arial" charset="0"/>
                  </a:endParaRPr>
                </a:p>
              </p:txBody>
            </p:sp>
            <p:sp>
              <p:nvSpPr>
                <p:cNvPr id="275463" name="Freeform 7">
                  <a:extLst>
                    <a:ext uri="{FF2B5EF4-FFF2-40B4-BE49-F238E27FC236}">
                      <a16:creationId xmlns:a16="http://schemas.microsoft.com/office/drawing/2014/main" id="{A8621DEF-4E04-E092-901B-B2F86FDD37C7}"/>
                    </a:ext>
                  </a:extLst>
                </p:cNvPr>
                <p:cNvSpPr>
                  <a:spLocks/>
                </p:cNvSpPr>
                <p:nvPr/>
              </p:nvSpPr>
              <p:spPr bwMode="auto">
                <a:xfrm>
                  <a:off x="1362" y="1730"/>
                  <a:ext cx="1282" cy="613"/>
                </a:xfrm>
                <a:custGeom>
                  <a:avLst/>
                  <a:gdLst/>
                  <a:ahLst/>
                  <a:cxnLst>
                    <a:cxn ang="0">
                      <a:pos x="0" y="1227"/>
                    </a:cxn>
                    <a:cxn ang="0">
                      <a:pos x="380" y="807"/>
                    </a:cxn>
                    <a:cxn ang="0">
                      <a:pos x="759" y="953"/>
                    </a:cxn>
                    <a:cxn ang="0">
                      <a:pos x="1379" y="483"/>
                    </a:cxn>
                    <a:cxn ang="0">
                      <a:pos x="2042" y="386"/>
                    </a:cxn>
                    <a:cxn ang="0">
                      <a:pos x="2563" y="0"/>
                    </a:cxn>
                  </a:cxnLst>
                  <a:rect l="0" t="0" r="r" b="b"/>
                  <a:pathLst>
                    <a:path w="2563" h="1227">
                      <a:moveTo>
                        <a:pt x="0" y="1227"/>
                      </a:moveTo>
                      <a:lnTo>
                        <a:pt x="380" y="807"/>
                      </a:lnTo>
                      <a:lnTo>
                        <a:pt x="759" y="953"/>
                      </a:lnTo>
                      <a:lnTo>
                        <a:pt x="1379" y="483"/>
                      </a:lnTo>
                      <a:lnTo>
                        <a:pt x="2042" y="386"/>
                      </a:lnTo>
                      <a:lnTo>
                        <a:pt x="2563" y="0"/>
                      </a:lnTo>
                    </a:path>
                  </a:pathLst>
                </a:custGeom>
                <a:noFill/>
                <a:ln w="44450">
                  <a:solidFill>
                    <a:srgbClr val="FFFF00"/>
                  </a:solidFill>
                  <a:prstDash val="solid"/>
                  <a:round/>
                  <a:headEnd/>
                  <a:tailEnd/>
                </a:ln>
              </p:spPr>
              <p:txBody>
                <a:bodyPr/>
                <a:lstStyle/>
                <a:p>
                  <a:pPr>
                    <a:defRPr/>
                  </a:pPr>
                  <a:endParaRPr lang="es-ES_tradnl">
                    <a:latin typeface="Arial" charset="0"/>
                  </a:endParaRPr>
                </a:p>
              </p:txBody>
            </p:sp>
          </p:grpSp>
          <p:sp>
            <p:nvSpPr>
              <p:cNvPr id="9310" name="Text Box 8">
                <a:extLst>
                  <a:ext uri="{FF2B5EF4-FFF2-40B4-BE49-F238E27FC236}">
                    <a16:creationId xmlns:a16="http://schemas.microsoft.com/office/drawing/2014/main" id="{A474E21B-E3DC-48B6-39FA-C5AA9255A295}"/>
                  </a:ext>
                </a:extLst>
              </p:cNvPr>
              <p:cNvSpPr txBox="1">
                <a:spLocks noChangeArrowheads="1"/>
              </p:cNvSpPr>
              <p:nvPr/>
            </p:nvSpPr>
            <p:spPr bwMode="auto">
              <a:xfrm>
                <a:off x="1296" y="1632"/>
                <a:ext cx="1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r>
                  <a:rPr lang="es-ES_tradnl" altLang="es-CO" sz="1800" b="1">
                    <a:solidFill>
                      <a:srgbClr val="FFFFCC"/>
                    </a:solidFill>
                    <a:effectLst/>
                    <a:latin typeface="Times New Roman" panose="02020603050405020304" pitchFamily="18" charset="0"/>
                  </a:rPr>
                  <a:t>CAPACITACIÓN</a:t>
                </a:r>
              </a:p>
            </p:txBody>
          </p:sp>
        </p:grpSp>
        <p:grpSp>
          <p:nvGrpSpPr>
            <p:cNvPr id="9221" name="Group 9">
              <a:extLst>
                <a:ext uri="{FF2B5EF4-FFF2-40B4-BE49-F238E27FC236}">
                  <a16:creationId xmlns:a16="http://schemas.microsoft.com/office/drawing/2014/main" id="{CCDB4A5F-725C-545E-08D0-4FE2DEA928FC}"/>
                </a:ext>
              </a:extLst>
            </p:cNvPr>
            <p:cNvGrpSpPr>
              <a:grpSpLocks/>
            </p:cNvGrpSpPr>
            <p:nvPr/>
          </p:nvGrpSpPr>
          <p:grpSpPr bwMode="auto">
            <a:xfrm>
              <a:off x="1719" y="1493"/>
              <a:ext cx="1204" cy="2654"/>
              <a:chOff x="1581" y="1792"/>
              <a:chExt cx="1204" cy="2654"/>
            </a:xfrm>
          </p:grpSpPr>
          <p:grpSp>
            <p:nvGrpSpPr>
              <p:cNvPr id="9258" name="Group 10">
                <a:extLst>
                  <a:ext uri="{FF2B5EF4-FFF2-40B4-BE49-F238E27FC236}">
                    <a16:creationId xmlns:a16="http://schemas.microsoft.com/office/drawing/2014/main" id="{146E024B-9F3B-3D46-B6B2-4D887448EA95}"/>
                  </a:ext>
                </a:extLst>
              </p:cNvPr>
              <p:cNvGrpSpPr>
                <a:grpSpLocks/>
              </p:cNvGrpSpPr>
              <p:nvPr/>
            </p:nvGrpSpPr>
            <p:grpSpPr bwMode="auto">
              <a:xfrm>
                <a:off x="1980" y="4222"/>
                <a:ext cx="743" cy="224"/>
                <a:chOff x="1980" y="4222"/>
                <a:chExt cx="743" cy="224"/>
              </a:xfrm>
            </p:grpSpPr>
            <p:grpSp>
              <p:nvGrpSpPr>
                <p:cNvPr id="9299" name="Group 11">
                  <a:extLst>
                    <a:ext uri="{FF2B5EF4-FFF2-40B4-BE49-F238E27FC236}">
                      <a16:creationId xmlns:a16="http://schemas.microsoft.com/office/drawing/2014/main" id="{95115012-24CC-2A35-342B-898E9458D225}"/>
                    </a:ext>
                  </a:extLst>
                </p:cNvPr>
                <p:cNvGrpSpPr>
                  <a:grpSpLocks/>
                </p:cNvGrpSpPr>
                <p:nvPr/>
              </p:nvGrpSpPr>
              <p:grpSpPr bwMode="auto">
                <a:xfrm>
                  <a:off x="2398" y="4222"/>
                  <a:ext cx="325" cy="218"/>
                  <a:chOff x="2398" y="4222"/>
                  <a:chExt cx="325" cy="218"/>
                </a:xfrm>
              </p:grpSpPr>
              <p:sp>
                <p:nvSpPr>
                  <p:cNvPr id="275468" name="Freeform 12">
                    <a:extLst>
                      <a:ext uri="{FF2B5EF4-FFF2-40B4-BE49-F238E27FC236}">
                        <a16:creationId xmlns:a16="http://schemas.microsoft.com/office/drawing/2014/main" id="{08C964BB-8C80-7314-918E-41CB70D0F506}"/>
                      </a:ext>
                    </a:extLst>
                  </p:cNvPr>
                  <p:cNvSpPr>
                    <a:spLocks/>
                  </p:cNvSpPr>
                  <p:nvPr/>
                </p:nvSpPr>
                <p:spPr bwMode="auto">
                  <a:xfrm>
                    <a:off x="2398" y="4222"/>
                    <a:ext cx="325" cy="218"/>
                  </a:xfrm>
                  <a:custGeom>
                    <a:avLst/>
                    <a:gdLst/>
                    <a:ahLst/>
                    <a:cxnLst>
                      <a:cxn ang="0">
                        <a:pos x="271" y="68"/>
                      </a:cxn>
                      <a:cxn ang="0">
                        <a:pos x="297" y="120"/>
                      </a:cxn>
                      <a:cxn ang="0">
                        <a:pos x="459" y="255"/>
                      </a:cxn>
                      <a:cxn ang="0">
                        <a:pos x="641" y="342"/>
                      </a:cxn>
                      <a:cxn ang="0">
                        <a:pos x="649" y="401"/>
                      </a:cxn>
                      <a:cxn ang="0">
                        <a:pos x="527" y="435"/>
                      </a:cxn>
                      <a:cxn ang="0">
                        <a:pos x="368" y="425"/>
                      </a:cxn>
                      <a:cxn ang="0">
                        <a:pos x="250" y="396"/>
                      </a:cxn>
                      <a:cxn ang="0">
                        <a:pos x="178" y="338"/>
                      </a:cxn>
                      <a:cxn ang="0">
                        <a:pos x="149" y="352"/>
                      </a:cxn>
                      <a:cxn ang="0">
                        <a:pos x="12" y="328"/>
                      </a:cxn>
                      <a:cxn ang="0">
                        <a:pos x="0" y="290"/>
                      </a:cxn>
                      <a:cxn ang="0">
                        <a:pos x="0" y="208"/>
                      </a:cxn>
                      <a:cxn ang="0">
                        <a:pos x="19" y="156"/>
                      </a:cxn>
                      <a:cxn ang="0">
                        <a:pos x="49" y="0"/>
                      </a:cxn>
                      <a:cxn ang="0">
                        <a:pos x="271" y="68"/>
                      </a:cxn>
                    </a:cxnLst>
                    <a:rect l="0" t="0" r="r" b="b"/>
                    <a:pathLst>
                      <a:path w="649" h="435">
                        <a:moveTo>
                          <a:pt x="271" y="68"/>
                        </a:moveTo>
                        <a:lnTo>
                          <a:pt x="297" y="120"/>
                        </a:lnTo>
                        <a:lnTo>
                          <a:pt x="459" y="255"/>
                        </a:lnTo>
                        <a:lnTo>
                          <a:pt x="641" y="342"/>
                        </a:lnTo>
                        <a:lnTo>
                          <a:pt x="649" y="401"/>
                        </a:lnTo>
                        <a:lnTo>
                          <a:pt x="527" y="435"/>
                        </a:lnTo>
                        <a:lnTo>
                          <a:pt x="368" y="425"/>
                        </a:lnTo>
                        <a:lnTo>
                          <a:pt x="250" y="396"/>
                        </a:lnTo>
                        <a:lnTo>
                          <a:pt x="178" y="338"/>
                        </a:lnTo>
                        <a:lnTo>
                          <a:pt x="149" y="352"/>
                        </a:lnTo>
                        <a:lnTo>
                          <a:pt x="12" y="328"/>
                        </a:lnTo>
                        <a:lnTo>
                          <a:pt x="0" y="290"/>
                        </a:lnTo>
                        <a:lnTo>
                          <a:pt x="0" y="208"/>
                        </a:lnTo>
                        <a:lnTo>
                          <a:pt x="19" y="156"/>
                        </a:lnTo>
                        <a:lnTo>
                          <a:pt x="49" y="0"/>
                        </a:lnTo>
                        <a:lnTo>
                          <a:pt x="271" y="68"/>
                        </a:lnTo>
                        <a:close/>
                      </a:path>
                    </a:pathLst>
                  </a:custGeom>
                  <a:solidFill>
                    <a:srgbClr val="404040"/>
                  </a:solidFill>
                  <a:ln w="11113">
                    <a:solidFill>
                      <a:srgbClr val="000000"/>
                    </a:solidFill>
                    <a:prstDash val="solid"/>
                    <a:round/>
                    <a:headEnd/>
                    <a:tailEnd/>
                  </a:ln>
                </p:spPr>
                <p:txBody>
                  <a:bodyPr/>
                  <a:lstStyle/>
                  <a:p>
                    <a:pPr>
                      <a:defRPr/>
                    </a:pPr>
                    <a:endParaRPr lang="es-ES_tradnl">
                      <a:latin typeface="Arial" charset="0"/>
                    </a:endParaRPr>
                  </a:p>
                </p:txBody>
              </p:sp>
              <p:sp>
                <p:nvSpPr>
                  <p:cNvPr id="275469" name="Freeform 13">
                    <a:extLst>
                      <a:ext uri="{FF2B5EF4-FFF2-40B4-BE49-F238E27FC236}">
                        <a16:creationId xmlns:a16="http://schemas.microsoft.com/office/drawing/2014/main" id="{3CD460F9-107F-0830-A4B8-5E4A6C305424}"/>
                      </a:ext>
                    </a:extLst>
                  </p:cNvPr>
                  <p:cNvSpPr>
                    <a:spLocks/>
                  </p:cNvSpPr>
                  <p:nvPr/>
                </p:nvSpPr>
                <p:spPr bwMode="auto">
                  <a:xfrm>
                    <a:off x="2494" y="4303"/>
                    <a:ext cx="119" cy="67"/>
                  </a:xfrm>
                  <a:custGeom>
                    <a:avLst/>
                    <a:gdLst/>
                    <a:ahLst/>
                    <a:cxnLst>
                      <a:cxn ang="0">
                        <a:pos x="133" y="0"/>
                      </a:cxn>
                      <a:cxn ang="0">
                        <a:pos x="24" y="24"/>
                      </a:cxn>
                      <a:cxn ang="0">
                        <a:pos x="0" y="50"/>
                      </a:cxn>
                      <a:cxn ang="0">
                        <a:pos x="64" y="97"/>
                      </a:cxn>
                      <a:cxn ang="0">
                        <a:pos x="112" y="135"/>
                      </a:cxn>
                      <a:cxn ang="0">
                        <a:pos x="238" y="100"/>
                      </a:cxn>
                      <a:cxn ang="0">
                        <a:pos x="133" y="0"/>
                      </a:cxn>
                    </a:cxnLst>
                    <a:rect l="0" t="0" r="r" b="b"/>
                    <a:pathLst>
                      <a:path w="238" h="135">
                        <a:moveTo>
                          <a:pt x="133" y="0"/>
                        </a:moveTo>
                        <a:lnTo>
                          <a:pt x="24" y="24"/>
                        </a:lnTo>
                        <a:lnTo>
                          <a:pt x="0" y="50"/>
                        </a:lnTo>
                        <a:lnTo>
                          <a:pt x="64" y="97"/>
                        </a:lnTo>
                        <a:lnTo>
                          <a:pt x="112" y="135"/>
                        </a:lnTo>
                        <a:lnTo>
                          <a:pt x="238" y="100"/>
                        </a:lnTo>
                        <a:lnTo>
                          <a:pt x="133" y="0"/>
                        </a:lnTo>
                        <a:close/>
                      </a:path>
                    </a:pathLst>
                  </a:custGeom>
                  <a:solidFill>
                    <a:srgbClr val="606060"/>
                  </a:solidFill>
                  <a:ln w="9525">
                    <a:noFill/>
                    <a:round/>
                    <a:headEnd/>
                    <a:tailEnd/>
                  </a:ln>
                </p:spPr>
                <p:txBody>
                  <a:bodyPr/>
                  <a:lstStyle/>
                  <a:p>
                    <a:pPr>
                      <a:defRPr/>
                    </a:pPr>
                    <a:endParaRPr lang="es-ES_tradnl">
                      <a:latin typeface="Arial" charset="0"/>
                    </a:endParaRPr>
                  </a:p>
                </p:txBody>
              </p:sp>
              <p:sp>
                <p:nvSpPr>
                  <p:cNvPr id="275470" name="Freeform 14">
                    <a:extLst>
                      <a:ext uri="{FF2B5EF4-FFF2-40B4-BE49-F238E27FC236}">
                        <a16:creationId xmlns:a16="http://schemas.microsoft.com/office/drawing/2014/main" id="{07C57CB5-7A84-8AB7-940E-7A41A02757DA}"/>
                      </a:ext>
                    </a:extLst>
                  </p:cNvPr>
                  <p:cNvSpPr>
                    <a:spLocks/>
                  </p:cNvSpPr>
                  <p:nvPr/>
                </p:nvSpPr>
                <p:spPr bwMode="auto">
                  <a:xfrm>
                    <a:off x="2553" y="4357"/>
                    <a:ext cx="153" cy="42"/>
                  </a:xfrm>
                  <a:custGeom>
                    <a:avLst/>
                    <a:gdLst/>
                    <a:ahLst/>
                    <a:cxnLst>
                      <a:cxn ang="0">
                        <a:pos x="0" y="40"/>
                      </a:cxn>
                      <a:cxn ang="0">
                        <a:pos x="104" y="71"/>
                      </a:cxn>
                      <a:cxn ang="0">
                        <a:pos x="187" y="85"/>
                      </a:cxn>
                      <a:cxn ang="0">
                        <a:pos x="275" y="80"/>
                      </a:cxn>
                      <a:cxn ang="0">
                        <a:pos x="307" y="75"/>
                      </a:cxn>
                      <a:cxn ang="0">
                        <a:pos x="140" y="0"/>
                      </a:cxn>
                      <a:cxn ang="0">
                        <a:pos x="0" y="40"/>
                      </a:cxn>
                    </a:cxnLst>
                    <a:rect l="0" t="0" r="r" b="b"/>
                    <a:pathLst>
                      <a:path w="307" h="85">
                        <a:moveTo>
                          <a:pt x="0" y="40"/>
                        </a:moveTo>
                        <a:lnTo>
                          <a:pt x="104" y="71"/>
                        </a:lnTo>
                        <a:lnTo>
                          <a:pt x="187" y="85"/>
                        </a:lnTo>
                        <a:lnTo>
                          <a:pt x="275" y="80"/>
                        </a:lnTo>
                        <a:lnTo>
                          <a:pt x="307" y="75"/>
                        </a:lnTo>
                        <a:lnTo>
                          <a:pt x="140" y="0"/>
                        </a:lnTo>
                        <a:lnTo>
                          <a:pt x="0" y="40"/>
                        </a:lnTo>
                        <a:close/>
                      </a:path>
                    </a:pathLst>
                  </a:custGeom>
                  <a:solidFill>
                    <a:srgbClr val="606060"/>
                  </a:solidFill>
                  <a:ln w="9525">
                    <a:noFill/>
                    <a:round/>
                    <a:headEnd/>
                    <a:tailEnd/>
                  </a:ln>
                </p:spPr>
                <p:txBody>
                  <a:bodyPr/>
                  <a:lstStyle/>
                  <a:p>
                    <a:pPr>
                      <a:defRPr/>
                    </a:pPr>
                    <a:endParaRPr lang="es-ES_tradnl">
                      <a:latin typeface="Arial" charset="0"/>
                    </a:endParaRPr>
                  </a:p>
                </p:txBody>
              </p:sp>
              <p:sp>
                <p:nvSpPr>
                  <p:cNvPr id="275471" name="Freeform 15">
                    <a:extLst>
                      <a:ext uri="{FF2B5EF4-FFF2-40B4-BE49-F238E27FC236}">
                        <a16:creationId xmlns:a16="http://schemas.microsoft.com/office/drawing/2014/main" id="{85805BA5-DC37-74D6-B2D7-2BA89C9876F7}"/>
                      </a:ext>
                    </a:extLst>
                  </p:cNvPr>
                  <p:cNvSpPr>
                    <a:spLocks/>
                  </p:cNvSpPr>
                  <p:nvPr/>
                </p:nvSpPr>
                <p:spPr bwMode="auto">
                  <a:xfrm>
                    <a:off x="2403" y="4308"/>
                    <a:ext cx="314" cy="123"/>
                  </a:xfrm>
                  <a:custGeom>
                    <a:avLst/>
                    <a:gdLst/>
                    <a:ahLst/>
                    <a:cxnLst>
                      <a:cxn ang="0">
                        <a:pos x="17" y="0"/>
                      </a:cxn>
                      <a:cxn ang="0">
                        <a:pos x="65" y="29"/>
                      </a:cxn>
                      <a:cxn ang="0">
                        <a:pos x="164" y="52"/>
                      </a:cxn>
                      <a:cxn ang="0">
                        <a:pos x="219" y="81"/>
                      </a:cxn>
                      <a:cxn ang="0">
                        <a:pos x="262" y="128"/>
                      </a:cxn>
                      <a:cxn ang="0">
                        <a:pos x="324" y="163"/>
                      </a:cxn>
                      <a:cxn ang="0">
                        <a:pos x="412" y="185"/>
                      </a:cxn>
                      <a:cxn ang="0">
                        <a:pos x="493" y="194"/>
                      </a:cxn>
                      <a:cxn ang="0">
                        <a:pos x="564" y="192"/>
                      </a:cxn>
                      <a:cxn ang="0">
                        <a:pos x="626" y="187"/>
                      </a:cxn>
                      <a:cxn ang="0">
                        <a:pos x="621" y="213"/>
                      </a:cxn>
                      <a:cxn ang="0">
                        <a:pos x="524" y="244"/>
                      </a:cxn>
                      <a:cxn ang="0">
                        <a:pos x="433" y="246"/>
                      </a:cxn>
                      <a:cxn ang="0">
                        <a:pos x="312" y="234"/>
                      </a:cxn>
                      <a:cxn ang="0">
                        <a:pos x="234" y="208"/>
                      </a:cxn>
                      <a:cxn ang="0">
                        <a:pos x="183" y="153"/>
                      </a:cxn>
                      <a:cxn ang="0">
                        <a:pos x="143" y="144"/>
                      </a:cxn>
                      <a:cxn ang="0">
                        <a:pos x="67" y="139"/>
                      </a:cxn>
                      <a:cxn ang="0">
                        <a:pos x="0" y="116"/>
                      </a:cxn>
                      <a:cxn ang="0">
                        <a:pos x="0" y="55"/>
                      </a:cxn>
                      <a:cxn ang="0">
                        <a:pos x="17" y="0"/>
                      </a:cxn>
                    </a:cxnLst>
                    <a:rect l="0" t="0" r="r" b="b"/>
                    <a:pathLst>
                      <a:path w="626" h="246">
                        <a:moveTo>
                          <a:pt x="17" y="0"/>
                        </a:moveTo>
                        <a:lnTo>
                          <a:pt x="65" y="29"/>
                        </a:lnTo>
                        <a:lnTo>
                          <a:pt x="164" y="52"/>
                        </a:lnTo>
                        <a:lnTo>
                          <a:pt x="219" y="81"/>
                        </a:lnTo>
                        <a:lnTo>
                          <a:pt x="262" y="128"/>
                        </a:lnTo>
                        <a:lnTo>
                          <a:pt x="324" y="163"/>
                        </a:lnTo>
                        <a:lnTo>
                          <a:pt x="412" y="185"/>
                        </a:lnTo>
                        <a:lnTo>
                          <a:pt x="493" y="194"/>
                        </a:lnTo>
                        <a:lnTo>
                          <a:pt x="564" y="192"/>
                        </a:lnTo>
                        <a:lnTo>
                          <a:pt x="626" y="187"/>
                        </a:lnTo>
                        <a:lnTo>
                          <a:pt x="621" y="213"/>
                        </a:lnTo>
                        <a:lnTo>
                          <a:pt x="524" y="244"/>
                        </a:lnTo>
                        <a:lnTo>
                          <a:pt x="433" y="246"/>
                        </a:lnTo>
                        <a:lnTo>
                          <a:pt x="312" y="234"/>
                        </a:lnTo>
                        <a:lnTo>
                          <a:pt x="234" y="208"/>
                        </a:lnTo>
                        <a:lnTo>
                          <a:pt x="183" y="153"/>
                        </a:lnTo>
                        <a:lnTo>
                          <a:pt x="143" y="144"/>
                        </a:lnTo>
                        <a:lnTo>
                          <a:pt x="67" y="139"/>
                        </a:lnTo>
                        <a:lnTo>
                          <a:pt x="0" y="116"/>
                        </a:lnTo>
                        <a:lnTo>
                          <a:pt x="0" y="55"/>
                        </a:lnTo>
                        <a:lnTo>
                          <a:pt x="17" y="0"/>
                        </a:lnTo>
                        <a:close/>
                      </a:path>
                    </a:pathLst>
                  </a:custGeom>
                  <a:solidFill>
                    <a:srgbClr val="606060"/>
                  </a:solidFill>
                  <a:ln w="9525">
                    <a:noFill/>
                    <a:round/>
                    <a:headEnd/>
                    <a:tailEnd/>
                  </a:ln>
                </p:spPr>
                <p:txBody>
                  <a:bodyPr/>
                  <a:lstStyle/>
                  <a:p>
                    <a:pPr>
                      <a:defRPr/>
                    </a:pPr>
                    <a:endParaRPr lang="es-ES_tradnl">
                      <a:latin typeface="Arial" charset="0"/>
                    </a:endParaRPr>
                  </a:p>
                </p:txBody>
              </p:sp>
            </p:grpSp>
            <p:grpSp>
              <p:nvGrpSpPr>
                <p:cNvPr id="9300" name="Group 16">
                  <a:extLst>
                    <a:ext uri="{FF2B5EF4-FFF2-40B4-BE49-F238E27FC236}">
                      <a16:creationId xmlns:a16="http://schemas.microsoft.com/office/drawing/2014/main" id="{28B2F63F-278E-1436-88C6-EA80CD80B3E8}"/>
                    </a:ext>
                  </a:extLst>
                </p:cNvPr>
                <p:cNvGrpSpPr>
                  <a:grpSpLocks/>
                </p:cNvGrpSpPr>
                <p:nvPr/>
              </p:nvGrpSpPr>
              <p:grpSpPr bwMode="auto">
                <a:xfrm>
                  <a:off x="1980" y="4248"/>
                  <a:ext cx="307" cy="198"/>
                  <a:chOff x="1980" y="4248"/>
                  <a:chExt cx="307" cy="198"/>
                </a:xfrm>
              </p:grpSpPr>
              <p:sp>
                <p:nvSpPr>
                  <p:cNvPr id="275473" name="Freeform 17">
                    <a:extLst>
                      <a:ext uri="{FF2B5EF4-FFF2-40B4-BE49-F238E27FC236}">
                        <a16:creationId xmlns:a16="http://schemas.microsoft.com/office/drawing/2014/main" id="{1E51A0C0-C9BA-D4AB-364B-8CA89127DEA8}"/>
                      </a:ext>
                    </a:extLst>
                  </p:cNvPr>
                  <p:cNvSpPr>
                    <a:spLocks/>
                  </p:cNvSpPr>
                  <p:nvPr/>
                </p:nvSpPr>
                <p:spPr bwMode="auto">
                  <a:xfrm>
                    <a:off x="1980" y="4248"/>
                    <a:ext cx="307" cy="198"/>
                  </a:xfrm>
                  <a:custGeom>
                    <a:avLst/>
                    <a:gdLst/>
                    <a:ahLst/>
                    <a:cxnLst>
                      <a:cxn ang="0">
                        <a:pos x="299" y="21"/>
                      </a:cxn>
                      <a:cxn ang="0">
                        <a:pos x="218" y="120"/>
                      </a:cxn>
                      <a:cxn ang="0">
                        <a:pos x="167" y="186"/>
                      </a:cxn>
                      <a:cxn ang="0">
                        <a:pos x="73" y="229"/>
                      </a:cxn>
                      <a:cxn ang="0">
                        <a:pos x="0" y="297"/>
                      </a:cxn>
                      <a:cxn ang="0">
                        <a:pos x="5" y="359"/>
                      </a:cxn>
                      <a:cxn ang="0">
                        <a:pos x="57" y="385"/>
                      </a:cxn>
                      <a:cxn ang="0">
                        <a:pos x="114" y="396"/>
                      </a:cxn>
                      <a:cxn ang="0">
                        <a:pos x="230" y="390"/>
                      </a:cxn>
                      <a:cxn ang="0">
                        <a:pos x="309" y="370"/>
                      </a:cxn>
                      <a:cxn ang="0">
                        <a:pos x="382" y="328"/>
                      </a:cxn>
                      <a:cxn ang="0">
                        <a:pos x="438" y="274"/>
                      </a:cxn>
                      <a:cxn ang="0">
                        <a:pos x="487" y="281"/>
                      </a:cxn>
                      <a:cxn ang="0">
                        <a:pos x="599" y="245"/>
                      </a:cxn>
                      <a:cxn ang="0">
                        <a:pos x="615" y="196"/>
                      </a:cxn>
                      <a:cxn ang="0">
                        <a:pos x="608" y="115"/>
                      </a:cxn>
                      <a:cxn ang="0">
                        <a:pos x="561" y="0"/>
                      </a:cxn>
                      <a:cxn ang="0">
                        <a:pos x="299" y="21"/>
                      </a:cxn>
                    </a:cxnLst>
                    <a:rect l="0" t="0" r="r" b="b"/>
                    <a:pathLst>
                      <a:path w="615" h="396">
                        <a:moveTo>
                          <a:pt x="299" y="21"/>
                        </a:moveTo>
                        <a:lnTo>
                          <a:pt x="218" y="120"/>
                        </a:lnTo>
                        <a:lnTo>
                          <a:pt x="167" y="186"/>
                        </a:lnTo>
                        <a:lnTo>
                          <a:pt x="73" y="229"/>
                        </a:lnTo>
                        <a:lnTo>
                          <a:pt x="0" y="297"/>
                        </a:lnTo>
                        <a:lnTo>
                          <a:pt x="5" y="359"/>
                        </a:lnTo>
                        <a:lnTo>
                          <a:pt x="57" y="385"/>
                        </a:lnTo>
                        <a:lnTo>
                          <a:pt x="114" y="396"/>
                        </a:lnTo>
                        <a:lnTo>
                          <a:pt x="230" y="390"/>
                        </a:lnTo>
                        <a:lnTo>
                          <a:pt x="309" y="370"/>
                        </a:lnTo>
                        <a:lnTo>
                          <a:pt x="382" y="328"/>
                        </a:lnTo>
                        <a:lnTo>
                          <a:pt x="438" y="274"/>
                        </a:lnTo>
                        <a:lnTo>
                          <a:pt x="487" y="281"/>
                        </a:lnTo>
                        <a:lnTo>
                          <a:pt x="599" y="245"/>
                        </a:lnTo>
                        <a:lnTo>
                          <a:pt x="615" y="196"/>
                        </a:lnTo>
                        <a:lnTo>
                          <a:pt x="608" y="115"/>
                        </a:lnTo>
                        <a:lnTo>
                          <a:pt x="561" y="0"/>
                        </a:lnTo>
                        <a:lnTo>
                          <a:pt x="299" y="21"/>
                        </a:lnTo>
                        <a:close/>
                      </a:path>
                    </a:pathLst>
                  </a:custGeom>
                  <a:solidFill>
                    <a:srgbClr val="404040"/>
                  </a:solidFill>
                  <a:ln w="11113">
                    <a:solidFill>
                      <a:srgbClr val="000000"/>
                    </a:solidFill>
                    <a:prstDash val="solid"/>
                    <a:round/>
                    <a:headEnd/>
                    <a:tailEnd/>
                  </a:ln>
                </p:spPr>
                <p:txBody>
                  <a:bodyPr/>
                  <a:lstStyle/>
                  <a:p>
                    <a:pPr>
                      <a:defRPr/>
                    </a:pPr>
                    <a:endParaRPr lang="es-ES_tradnl">
                      <a:latin typeface="Arial" charset="0"/>
                    </a:endParaRPr>
                  </a:p>
                </p:txBody>
              </p:sp>
              <p:sp>
                <p:nvSpPr>
                  <p:cNvPr id="275474" name="Freeform 18">
                    <a:extLst>
                      <a:ext uri="{FF2B5EF4-FFF2-40B4-BE49-F238E27FC236}">
                        <a16:creationId xmlns:a16="http://schemas.microsoft.com/office/drawing/2014/main" id="{46A01A61-6AEC-8289-4470-FD279E97326D}"/>
                      </a:ext>
                    </a:extLst>
                  </p:cNvPr>
                  <p:cNvSpPr>
                    <a:spLocks/>
                  </p:cNvSpPr>
                  <p:nvPr/>
                </p:nvSpPr>
                <p:spPr bwMode="auto">
                  <a:xfrm>
                    <a:off x="1988" y="4350"/>
                    <a:ext cx="167" cy="55"/>
                  </a:xfrm>
                  <a:custGeom>
                    <a:avLst/>
                    <a:gdLst/>
                    <a:ahLst/>
                    <a:cxnLst>
                      <a:cxn ang="0">
                        <a:pos x="149" y="0"/>
                      </a:cxn>
                      <a:cxn ang="0">
                        <a:pos x="73" y="38"/>
                      </a:cxn>
                      <a:cxn ang="0">
                        <a:pos x="0" y="89"/>
                      </a:cxn>
                      <a:cxn ang="0">
                        <a:pos x="35" y="101"/>
                      </a:cxn>
                      <a:cxn ang="0">
                        <a:pos x="116" y="111"/>
                      </a:cxn>
                      <a:cxn ang="0">
                        <a:pos x="220" y="101"/>
                      </a:cxn>
                      <a:cxn ang="0">
                        <a:pos x="306" y="50"/>
                      </a:cxn>
                      <a:cxn ang="0">
                        <a:pos x="333" y="21"/>
                      </a:cxn>
                      <a:cxn ang="0">
                        <a:pos x="235" y="9"/>
                      </a:cxn>
                      <a:cxn ang="0">
                        <a:pos x="149" y="0"/>
                      </a:cxn>
                    </a:cxnLst>
                    <a:rect l="0" t="0" r="r" b="b"/>
                    <a:pathLst>
                      <a:path w="333" h="111">
                        <a:moveTo>
                          <a:pt x="149" y="0"/>
                        </a:moveTo>
                        <a:lnTo>
                          <a:pt x="73" y="38"/>
                        </a:lnTo>
                        <a:lnTo>
                          <a:pt x="0" y="89"/>
                        </a:lnTo>
                        <a:lnTo>
                          <a:pt x="35" y="101"/>
                        </a:lnTo>
                        <a:lnTo>
                          <a:pt x="116" y="111"/>
                        </a:lnTo>
                        <a:lnTo>
                          <a:pt x="220" y="101"/>
                        </a:lnTo>
                        <a:lnTo>
                          <a:pt x="306" y="50"/>
                        </a:lnTo>
                        <a:lnTo>
                          <a:pt x="333" y="21"/>
                        </a:lnTo>
                        <a:lnTo>
                          <a:pt x="235" y="9"/>
                        </a:lnTo>
                        <a:lnTo>
                          <a:pt x="149" y="0"/>
                        </a:lnTo>
                        <a:close/>
                      </a:path>
                    </a:pathLst>
                  </a:custGeom>
                  <a:solidFill>
                    <a:srgbClr val="606060"/>
                  </a:solidFill>
                  <a:ln w="9525">
                    <a:noFill/>
                    <a:round/>
                    <a:headEnd/>
                    <a:tailEnd/>
                  </a:ln>
                </p:spPr>
                <p:txBody>
                  <a:bodyPr/>
                  <a:lstStyle/>
                  <a:p>
                    <a:pPr>
                      <a:defRPr/>
                    </a:pPr>
                    <a:endParaRPr lang="es-ES_tradnl">
                      <a:latin typeface="Arial" charset="0"/>
                    </a:endParaRPr>
                  </a:p>
                </p:txBody>
              </p:sp>
              <p:sp>
                <p:nvSpPr>
                  <p:cNvPr id="275475" name="Freeform 19">
                    <a:extLst>
                      <a:ext uri="{FF2B5EF4-FFF2-40B4-BE49-F238E27FC236}">
                        <a16:creationId xmlns:a16="http://schemas.microsoft.com/office/drawing/2014/main" id="{E8BBD28E-DCE7-59B4-52AA-7AFD8C665C4F}"/>
                      </a:ext>
                    </a:extLst>
                  </p:cNvPr>
                  <p:cNvSpPr>
                    <a:spLocks/>
                  </p:cNvSpPr>
                  <p:nvPr/>
                </p:nvSpPr>
                <p:spPr bwMode="auto">
                  <a:xfrm>
                    <a:off x="2076" y="4292"/>
                    <a:ext cx="111" cy="58"/>
                  </a:xfrm>
                  <a:custGeom>
                    <a:avLst/>
                    <a:gdLst/>
                    <a:ahLst/>
                    <a:cxnLst>
                      <a:cxn ang="0">
                        <a:pos x="66" y="0"/>
                      </a:cxn>
                      <a:cxn ang="0">
                        <a:pos x="16" y="69"/>
                      </a:cxn>
                      <a:cxn ang="0">
                        <a:pos x="0" y="99"/>
                      </a:cxn>
                      <a:cxn ang="0">
                        <a:pos x="69" y="100"/>
                      </a:cxn>
                      <a:cxn ang="0">
                        <a:pos x="173" y="116"/>
                      </a:cxn>
                      <a:cxn ang="0">
                        <a:pos x="213" y="64"/>
                      </a:cxn>
                      <a:cxn ang="0">
                        <a:pos x="221" y="26"/>
                      </a:cxn>
                      <a:cxn ang="0">
                        <a:pos x="157" y="29"/>
                      </a:cxn>
                      <a:cxn ang="0">
                        <a:pos x="92" y="29"/>
                      </a:cxn>
                      <a:cxn ang="0">
                        <a:pos x="66" y="0"/>
                      </a:cxn>
                    </a:cxnLst>
                    <a:rect l="0" t="0" r="r" b="b"/>
                    <a:pathLst>
                      <a:path w="221" h="116">
                        <a:moveTo>
                          <a:pt x="66" y="0"/>
                        </a:moveTo>
                        <a:lnTo>
                          <a:pt x="16" y="69"/>
                        </a:lnTo>
                        <a:lnTo>
                          <a:pt x="0" y="99"/>
                        </a:lnTo>
                        <a:lnTo>
                          <a:pt x="69" y="100"/>
                        </a:lnTo>
                        <a:lnTo>
                          <a:pt x="173" y="116"/>
                        </a:lnTo>
                        <a:lnTo>
                          <a:pt x="213" y="64"/>
                        </a:lnTo>
                        <a:lnTo>
                          <a:pt x="221" y="26"/>
                        </a:lnTo>
                        <a:lnTo>
                          <a:pt x="157" y="29"/>
                        </a:lnTo>
                        <a:lnTo>
                          <a:pt x="92" y="29"/>
                        </a:lnTo>
                        <a:lnTo>
                          <a:pt x="66" y="0"/>
                        </a:lnTo>
                        <a:close/>
                      </a:path>
                    </a:pathLst>
                  </a:custGeom>
                  <a:solidFill>
                    <a:srgbClr val="606060"/>
                  </a:solidFill>
                  <a:ln w="9525">
                    <a:noFill/>
                    <a:round/>
                    <a:headEnd/>
                    <a:tailEnd/>
                  </a:ln>
                </p:spPr>
                <p:txBody>
                  <a:bodyPr/>
                  <a:lstStyle/>
                  <a:p>
                    <a:pPr>
                      <a:defRPr/>
                    </a:pPr>
                    <a:endParaRPr lang="es-ES_tradnl">
                      <a:latin typeface="Arial" charset="0"/>
                    </a:endParaRPr>
                  </a:p>
                </p:txBody>
              </p:sp>
              <p:sp>
                <p:nvSpPr>
                  <p:cNvPr id="275476" name="Freeform 20">
                    <a:extLst>
                      <a:ext uri="{FF2B5EF4-FFF2-40B4-BE49-F238E27FC236}">
                        <a16:creationId xmlns:a16="http://schemas.microsoft.com/office/drawing/2014/main" id="{64B730B1-DAB8-6D6C-D54F-8A816CFFEE3D}"/>
                      </a:ext>
                    </a:extLst>
                  </p:cNvPr>
                  <p:cNvSpPr>
                    <a:spLocks/>
                  </p:cNvSpPr>
                  <p:nvPr/>
                </p:nvSpPr>
                <p:spPr bwMode="auto">
                  <a:xfrm>
                    <a:off x="1985" y="4302"/>
                    <a:ext cx="293" cy="133"/>
                  </a:xfrm>
                  <a:custGeom>
                    <a:avLst/>
                    <a:gdLst/>
                    <a:ahLst/>
                    <a:cxnLst>
                      <a:cxn ang="0">
                        <a:pos x="575" y="0"/>
                      </a:cxn>
                      <a:cxn ang="0">
                        <a:pos x="523" y="33"/>
                      </a:cxn>
                      <a:cxn ang="0">
                        <a:pos x="428" y="57"/>
                      </a:cxn>
                      <a:cxn ang="0">
                        <a:pos x="397" y="64"/>
                      </a:cxn>
                      <a:cxn ang="0">
                        <a:pos x="358" y="128"/>
                      </a:cxn>
                      <a:cxn ang="0">
                        <a:pos x="299" y="182"/>
                      </a:cxn>
                      <a:cxn ang="0">
                        <a:pos x="247" y="204"/>
                      </a:cxn>
                      <a:cxn ang="0">
                        <a:pos x="159" y="220"/>
                      </a:cxn>
                      <a:cxn ang="0">
                        <a:pos x="101" y="222"/>
                      </a:cxn>
                      <a:cxn ang="0">
                        <a:pos x="28" y="211"/>
                      </a:cxn>
                      <a:cxn ang="0">
                        <a:pos x="0" y="204"/>
                      </a:cxn>
                      <a:cxn ang="0">
                        <a:pos x="7" y="237"/>
                      </a:cxn>
                      <a:cxn ang="0">
                        <a:pos x="57" y="262"/>
                      </a:cxn>
                      <a:cxn ang="0">
                        <a:pos x="126" y="267"/>
                      </a:cxn>
                      <a:cxn ang="0">
                        <a:pos x="233" y="256"/>
                      </a:cxn>
                      <a:cxn ang="0">
                        <a:pos x="325" y="225"/>
                      </a:cxn>
                      <a:cxn ang="0">
                        <a:pos x="382" y="180"/>
                      </a:cxn>
                      <a:cxn ang="0">
                        <a:pos x="423" y="149"/>
                      </a:cxn>
                      <a:cxn ang="0">
                        <a:pos x="479" y="135"/>
                      </a:cxn>
                      <a:cxn ang="0">
                        <a:pos x="539" y="119"/>
                      </a:cxn>
                      <a:cxn ang="0">
                        <a:pos x="586" y="99"/>
                      </a:cxn>
                      <a:cxn ang="0">
                        <a:pos x="587" y="54"/>
                      </a:cxn>
                      <a:cxn ang="0">
                        <a:pos x="575" y="0"/>
                      </a:cxn>
                    </a:cxnLst>
                    <a:rect l="0" t="0" r="r" b="b"/>
                    <a:pathLst>
                      <a:path w="587" h="267">
                        <a:moveTo>
                          <a:pt x="575" y="0"/>
                        </a:moveTo>
                        <a:lnTo>
                          <a:pt x="523" y="33"/>
                        </a:lnTo>
                        <a:lnTo>
                          <a:pt x="428" y="57"/>
                        </a:lnTo>
                        <a:lnTo>
                          <a:pt x="397" y="64"/>
                        </a:lnTo>
                        <a:lnTo>
                          <a:pt x="358" y="128"/>
                        </a:lnTo>
                        <a:lnTo>
                          <a:pt x="299" y="182"/>
                        </a:lnTo>
                        <a:lnTo>
                          <a:pt x="247" y="204"/>
                        </a:lnTo>
                        <a:lnTo>
                          <a:pt x="159" y="220"/>
                        </a:lnTo>
                        <a:lnTo>
                          <a:pt x="101" y="222"/>
                        </a:lnTo>
                        <a:lnTo>
                          <a:pt x="28" y="211"/>
                        </a:lnTo>
                        <a:lnTo>
                          <a:pt x="0" y="204"/>
                        </a:lnTo>
                        <a:lnTo>
                          <a:pt x="7" y="237"/>
                        </a:lnTo>
                        <a:lnTo>
                          <a:pt x="57" y="262"/>
                        </a:lnTo>
                        <a:lnTo>
                          <a:pt x="126" y="267"/>
                        </a:lnTo>
                        <a:lnTo>
                          <a:pt x="233" y="256"/>
                        </a:lnTo>
                        <a:lnTo>
                          <a:pt x="325" y="225"/>
                        </a:lnTo>
                        <a:lnTo>
                          <a:pt x="382" y="180"/>
                        </a:lnTo>
                        <a:lnTo>
                          <a:pt x="423" y="149"/>
                        </a:lnTo>
                        <a:lnTo>
                          <a:pt x="479" y="135"/>
                        </a:lnTo>
                        <a:lnTo>
                          <a:pt x="539" y="119"/>
                        </a:lnTo>
                        <a:lnTo>
                          <a:pt x="586" y="99"/>
                        </a:lnTo>
                        <a:lnTo>
                          <a:pt x="587" y="54"/>
                        </a:lnTo>
                        <a:lnTo>
                          <a:pt x="575" y="0"/>
                        </a:lnTo>
                        <a:close/>
                      </a:path>
                    </a:pathLst>
                  </a:custGeom>
                  <a:solidFill>
                    <a:srgbClr val="606060"/>
                  </a:solidFill>
                  <a:ln w="9525">
                    <a:noFill/>
                    <a:round/>
                    <a:headEnd/>
                    <a:tailEnd/>
                  </a:ln>
                </p:spPr>
                <p:txBody>
                  <a:bodyPr/>
                  <a:lstStyle/>
                  <a:p>
                    <a:pPr>
                      <a:defRPr/>
                    </a:pPr>
                    <a:endParaRPr lang="es-ES_tradnl">
                      <a:latin typeface="Arial" charset="0"/>
                    </a:endParaRPr>
                  </a:p>
                </p:txBody>
              </p:sp>
            </p:grpSp>
          </p:grpSp>
          <p:grpSp>
            <p:nvGrpSpPr>
              <p:cNvPr id="9259" name="Group 21">
                <a:extLst>
                  <a:ext uri="{FF2B5EF4-FFF2-40B4-BE49-F238E27FC236}">
                    <a16:creationId xmlns:a16="http://schemas.microsoft.com/office/drawing/2014/main" id="{613AD0F0-7FD0-B8FA-E080-FBBF8A8ADD5A}"/>
                  </a:ext>
                </a:extLst>
              </p:cNvPr>
              <p:cNvGrpSpPr>
                <a:grpSpLocks/>
              </p:cNvGrpSpPr>
              <p:nvPr/>
            </p:nvGrpSpPr>
            <p:grpSpPr bwMode="auto">
              <a:xfrm>
                <a:off x="1652" y="2192"/>
                <a:ext cx="1133" cy="2109"/>
                <a:chOff x="1652" y="2192"/>
                <a:chExt cx="1133" cy="2109"/>
              </a:xfrm>
            </p:grpSpPr>
            <p:sp>
              <p:nvSpPr>
                <p:cNvPr id="275478" name="Freeform 22">
                  <a:extLst>
                    <a:ext uri="{FF2B5EF4-FFF2-40B4-BE49-F238E27FC236}">
                      <a16:creationId xmlns:a16="http://schemas.microsoft.com/office/drawing/2014/main" id="{C896244A-9CF9-DBA2-C8C5-80FC190321A7}"/>
                    </a:ext>
                  </a:extLst>
                </p:cNvPr>
                <p:cNvSpPr>
                  <a:spLocks/>
                </p:cNvSpPr>
                <p:nvPr/>
              </p:nvSpPr>
              <p:spPr bwMode="auto">
                <a:xfrm>
                  <a:off x="1652" y="2192"/>
                  <a:ext cx="1133" cy="2109"/>
                </a:xfrm>
                <a:custGeom>
                  <a:avLst/>
                  <a:gdLst/>
                  <a:ahLst/>
                  <a:cxnLst>
                    <a:cxn ang="0">
                      <a:pos x="28" y="428"/>
                    </a:cxn>
                    <a:cxn ang="0">
                      <a:pos x="242" y="365"/>
                    </a:cxn>
                    <a:cxn ang="0">
                      <a:pos x="345" y="627"/>
                    </a:cxn>
                    <a:cxn ang="0">
                      <a:pos x="443" y="679"/>
                    </a:cxn>
                    <a:cxn ang="0">
                      <a:pos x="664" y="362"/>
                    </a:cxn>
                    <a:cxn ang="0">
                      <a:pos x="794" y="218"/>
                    </a:cxn>
                    <a:cxn ang="0">
                      <a:pos x="1061" y="130"/>
                    </a:cxn>
                    <a:cxn ang="0">
                      <a:pos x="1136" y="24"/>
                    </a:cxn>
                    <a:cxn ang="0">
                      <a:pos x="1545" y="13"/>
                    </a:cxn>
                    <a:cxn ang="0">
                      <a:pos x="1614" y="119"/>
                    </a:cxn>
                    <a:cxn ang="0">
                      <a:pos x="2104" y="400"/>
                    </a:cxn>
                    <a:cxn ang="0">
                      <a:pos x="2254" y="1121"/>
                    </a:cxn>
                    <a:cxn ang="0">
                      <a:pos x="2208" y="1426"/>
                    </a:cxn>
                    <a:cxn ang="0">
                      <a:pos x="1940" y="1936"/>
                    </a:cxn>
                    <a:cxn ang="0">
                      <a:pos x="1873" y="2209"/>
                    </a:cxn>
                    <a:cxn ang="0">
                      <a:pos x="1883" y="3341"/>
                    </a:cxn>
                    <a:cxn ang="0">
                      <a:pos x="1660" y="4215"/>
                    </a:cxn>
                    <a:cxn ang="0">
                      <a:pos x="1493" y="4069"/>
                    </a:cxn>
                    <a:cxn ang="0">
                      <a:pos x="1470" y="3523"/>
                    </a:cxn>
                    <a:cxn ang="0">
                      <a:pos x="1465" y="3114"/>
                    </a:cxn>
                    <a:cxn ang="0">
                      <a:pos x="1414" y="2407"/>
                    </a:cxn>
                    <a:cxn ang="0">
                      <a:pos x="1331" y="3093"/>
                    </a:cxn>
                    <a:cxn ang="0">
                      <a:pos x="1269" y="3970"/>
                    </a:cxn>
                    <a:cxn ang="0">
                      <a:pos x="1263" y="4194"/>
                    </a:cxn>
                    <a:cxn ang="0">
                      <a:pos x="944" y="4213"/>
                    </a:cxn>
                    <a:cxn ang="0">
                      <a:pos x="923" y="3461"/>
                    </a:cxn>
                    <a:cxn ang="0">
                      <a:pos x="934" y="3185"/>
                    </a:cxn>
                    <a:cxn ang="0">
                      <a:pos x="908" y="2209"/>
                    </a:cxn>
                    <a:cxn ang="0">
                      <a:pos x="877" y="1417"/>
                    </a:cxn>
                    <a:cxn ang="0">
                      <a:pos x="340" y="1263"/>
                    </a:cxn>
                    <a:cxn ang="0">
                      <a:pos x="195" y="1169"/>
                    </a:cxn>
                    <a:cxn ang="0">
                      <a:pos x="0" y="511"/>
                    </a:cxn>
                  </a:cxnLst>
                  <a:rect l="0" t="0" r="r" b="b"/>
                  <a:pathLst>
                    <a:path w="2264" h="4218">
                      <a:moveTo>
                        <a:pt x="5" y="467"/>
                      </a:moveTo>
                      <a:lnTo>
                        <a:pt x="28" y="428"/>
                      </a:lnTo>
                      <a:lnTo>
                        <a:pt x="207" y="364"/>
                      </a:lnTo>
                      <a:lnTo>
                        <a:pt x="242" y="365"/>
                      </a:lnTo>
                      <a:lnTo>
                        <a:pt x="264" y="391"/>
                      </a:lnTo>
                      <a:lnTo>
                        <a:pt x="345" y="627"/>
                      </a:lnTo>
                      <a:lnTo>
                        <a:pt x="392" y="705"/>
                      </a:lnTo>
                      <a:lnTo>
                        <a:pt x="443" y="679"/>
                      </a:lnTo>
                      <a:lnTo>
                        <a:pt x="613" y="466"/>
                      </a:lnTo>
                      <a:lnTo>
                        <a:pt x="664" y="362"/>
                      </a:lnTo>
                      <a:lnTo>
                        <a:pt x="721" y="270"/>
                      </a:lnTo>
                      <a:lnTo>
                        <a:pt x="794" y="218"/>
                      </a:lnTo>
                      <a:lnTo>
                        <a:pt x="866" y="208"/>
                      </a:lnTo>
                      <a:lnTo>
                        <a:pt x="1061" y="130"/>
                      </a:lnTo>
                      <a:lnTo>
                        <a:pt x="1115" y="76"/>
                      </a:lnTo>
                      <a:lnTo>
                        <a:pt x="1136" y="24"/>
                      </a:lnTo>
                      <a:lnTo>
                        <a:pt x="1182" y="0"/>
                      </a:lnTo>
                      <a:lnTo>
                        <a:pt x="1545" y="13"/>
                      </a:lnTo>
                      <a:lnTo>
                        <a:pt x="1584" y="34"/>
                      </a:lnTo>
                      <a:lnTo>
                        <a:pt x="1614" y="119"/>
                      </a:lnTo>
                      <a:lnTo>
                        <a:pt x="2042" y="287"/>
                      </a:lnTo>
                      <a:lnTo>
                        <a:pt x="2104" y="400"/>
                      </a:lnTo>
                      <a:lnTo>
                        <a:pt x="2135" y="556"/>
                      </a:lnTo>
                      <a:lnTo>
                        <a:pt x="2254" y="1121"/>
                      </a:lnTo>
                      <a:lnTo>
                        <a:pt x="2264" y="1286"/>
                      </a:lnTo>
                      <a:lnTo>
                        <a:pt x="2208" y="1426"/>
                      </a:lnTo>
                      <a:lnTo>
                        <a:pt x="2083" y="1660"/>
                      </a:lnTo>
                      <a:lnTo>
                        <a:pt x="1940" y="1936"/>
                      </a:lnTo>
                      <a:lnTo>
                        <a:pt x="1940" y="2190"/>
                      </a:lnTo>
                      <a:lnTo>
                        <a:pt x="1873" y="2209"/>
                      </a:lnTo>
                      <a:lnTo>
                        <a:pt x="1888" y="3021"/>
                      </a:lnTo>
                      <a:lnTo>
                        <a:pt x="1883" y="3341"/>
                      </a:lnTo>
                      <a:lnTo>
                        <a:pt x="1836" y="4208"/>
                      </a:lnTo>
                      <a:lnTo>
                        <a:pt x="1660" y="4215"/>
                      </a:lnTo>
                      <a:lnTo>
                        <a:pt x="1512" y="4183"/>
                      </a:lnTo>
                      <a:lnTo>
                        <a:pt x="1493" y="4069"/>
                      </a:lnTo>
                      <a:lnTo>
                        <a:pt x="1512" y="3950"/>
                      </a:lnTo>
                      <a:lnTo>
                        <a:pt x="1470" y="3523"/>
                      </a:lnTo>
                      <a:lnTo>
                        <a:pt x="1481" y="3253"/>
                      </a:lnTo>
                      <a:lnTo>
                        <a:pt x="1465" y="3114"/>
                      </a:lnTo>
                      <a:lnTo>
                        <a:pt x="1446" y="2762"/>
                      </a:lnTo>
                      <a:lnTo>
                        <a:pt x="1414" y="2407"/>
                      </a:lnTo>
                      <a:lnTo>
                        <a:pt x="1363" y="2762"/>
                      </a:lnTo>
                      <a:lnTo>
                        <a:pt x="1331" y="3093"/>
                      </a:lnTo>
                      <a:lnTo>
                        <a:pt x="1305" y="3466"/>
                      </a:lnTo>
                      <a:lnTo>
                        <a:pt x="1269" y="3970"/>
                      </a:lnTo>
                      <a:lnTo>
                        <a:pt x="1279" y="4118"/>
                      </a:lnTo>
                      <a:lnTo>
                        <a:pt x="1263" y="4194"/>
                      </a:lnTo>
                      <a:lnTo>
                        <a:pt x="1077" y="4218"/>
                      </a:lnTo>
                      <a:lnTo>
                        <a:pt x="944" y="4213"/>
                      </a:lnTo>
                      <a:lnTo>
                        <a:pt x="908" y="4151"/>
                      </a:lnTo>
                      <a:lnTo>
                        <a:pt x="923" y="3461"/>
                      </a:lnTo>
                      <a:lnTo>
                        <a:pt x="923" y="3341"/>
                      </a:lnTo>
                      <a:lnTo>
                        <a:pt x="934" y="3185"/>
                      </a:lnTo>
                      <a:lnTo>
                        <a:pt x="923" y="3036"/>
                      </a:lnTo>
                      <a:lnTo>
                        <a:pt x="908" y="2209"/>
                      </a:lnTo>
                      <a:lnTo>
                        <a:pt x="846" y="2190"/>
                      </a:lnTo>
                      <a:lnTo>
                        <a:pt x="877" y="1417"/>
                      </a:lnTo>
                      <a:lnTo>
                        <a:pt x="846" y="930"/>
                      </a:lnTo>
                      <a:lnTo>
                        <a:pt x="340" y="1263"/>
                      </a:lnTo>
                      <a:lnTo>
                        <a:pt x="257" y="1242"/>
                      </a:lnTo>
                      <a:lnTo>
                        <a:pt x="195" y="1169"/>
                      </a:lnTo>
                      <a:lnTo>
                        <a:pt x="91" y="993"/>
                      </a:lnTo>
                      <a:lnTo>
                        <a:pt x="0" y="511"/>
                      </a:lnTo>
                      <a:lnTo>
                        <a:pt x="5" y="467"/>
                      </a:lnTo>
                      <a:close/>
                    </a:path>
                  </a:pathLst>
                </a:custGeom>
                <a:solidFill>
                  <a:srgbClr val="606060"/>
                </a:solidFill>
                <a:ln w="11113">
                  <a:solidFill>
                    <a:srgbClr val="000000"/>
                  </a:solidFill>
                  <a:prstDash val="solid"/>
                  <a:round/>
                  <a:headEnd/>
                  <a:tailEnd/>
                </a:ln>
              </p:spPr>
              <p:txBody>
                <a:bodyPr/>
                <a:lstStyle/>
                <a:p>
                  <a:pPr>
                    <a:defRPr/>
                  </a:pPr>
                  <a:endParaRPr lang="es-ES_tradnl">
                    <a:latin typeface="Arial" charset="0"/>
                  </a:endParaRPr>
                </a:p>
              </p:txBody>
            </p:sp>
            <p:sp>
              <p:nvSpPr>
                <p:cNvPr id="275479" name="Freeform 23">
                  <a:extLst>
                    <a:ext uri="{FF2B5EF4-FFF2-40B4-BE49-F238E27FC236}">
                      <a16:creationId xmlns:a16="http://schemas.microsoft.com/office/drawing/2014/main" id="{55E32C76-7D7C-FD22-39E6-D51C42112AC7}"/>
                    </a:ext>
                  </a:extLst>
                </p:cNvPr>
                <p:cNvSpPr>
                  <a:spLocks/>
                </p:cNvSpPr>
                <p:nvPr/>
              </p:nvSpPr>
              <p:spPr bwMode="auto">
                <a:xfrm>
                  <a:off x="2221" y="2206"/>
                  <a:ext cx="222" cy="495"/>
                </a:xfrm>
                <a:custGeom>
                  <a:avLst/>
                  <a:gdLst/>
                  <a:ahLst/>
                  <a:cxnLst>
                    <a:cxn ang="0">
                      <a:pos x="0" y="42"/>
                    </a:cxn>
                    <a:cxn ang="0">
                      <a:pos x="19" y="144"/>
                    </a:cxn>
                    <a:cxn ang="0">
                      <a:pos x="71" y="265"/>
                    </a:cxn>
                    <a:cxn ang="0">
                      <a:pos x="138" y="404"/>
                    </a:cxn>
                    <a:cxn ang="0">
                      <a:pos x="268" y="990"/>
                    </a:cxn>
                    <a:cxn ang="0">
                      <a:pos x="361" y="511"/>
                    </a:cxn>
                    <a:cxn ang="0">
                      <a:pos x="387" y="312"/>
                    </a:cxn>
                    <a:cxn ang="0">
                      <a:pos x="411" y="194"/>
                    </a:cxn>
                    <a:cxn ang="0">
                      <a:pos x="444" y="69"/>
                    </a:cxn>
                    <a:cxn ang="0">
                      <a:pos x="427" y="10"/>
                    </a:cxn>
                    <a:cxn ang="0">
                      <a:pos x="19" y="0"/>
                    </a:cxn>
                    <a:cxn ang="0">
                      <a:pos x="0" y="42"/>
                    </a:cxn>
                  </a:cxnLst>
                  <a:rect l="0" t="0" r="r" b="b"/>
                  <a:pathLst>
                    <a:path w="444" h="990">
                      <a:moveTo>
                        <a:pt x="0" y="42"/>
                      </a:moveTo>
                      <a:lnTo>
                        <a:pt x="19" y="144"/>
                      </a:lnTo>
                      <a:lnTo>
                        <a:pt x="71" y="265"/>
                      </a:lnTo>
                      <a:lnTo>
                        <a:pt x="138" y="404"/>
                      </a:lnTo>
                      <a:lnTo>
                        <a:pt x="268" y="990"/>
                      </a:lnTo>
                      <a:lnTo>
                        <a:pt x="361" y="511"/>
                      </a:lnTo>
                      <a:lnTo>
                        <a:pt x="387" y="312"/>
                      </a:lnTo>
                      <a:lnTo>
                        <a:pt x="411" y="194"/>
                      </a:lnTo>
                      <a:lnTo>
                        <a:pt x="444" y="69"/>
                      </a:lnTo>
                      <a:lnTo>
                        <a:pt x="427" y="10"/>
                      </a:lnTo>
                      <a:lnTo>
                        <a:pt x="19" y="0"/>
                      </a:lnTo>
                      <a:lnTo>
                        <a:pt x="0" y="42"/>
                      </a:lnTo>
                      <a:close/>
                    </a:path>
                  </a:pathLst>
                </a:custGeom>
                <a:solidFill>
                  <a:srgbClr val="C0C0C0"/>
                </a:solidFill>
                <a:ln w="11113">
                  <a:solidFill>
                    <a:srgbClr val="000000"/>
                  </a:solidFill>
                  <a:prstDash val="solid"/>
                  <a:round/>
                  <a:headEnd/>
                  <a:tailEnd/>
                </a:ln>
              </p:spPr>
              <p:txBody>
                <a:bodyPr/>
                <a:lstStyle/>
                <a:p>
                  <a:pPr>
                    <a:defRPr/>
                  </a:pPr>
                  <a:endParaRPr lang="es-ES_tradnl">
                    <a:latin typeface="Arial" charset="0"/>
                  </a:endParaRPr>
                </a:p>
              </p:txBody>
            </p:sp>
            <p:sp>
              <p:nvSpPr>
                <p:cNvPr id="275480" name="Freeform 24">
                  <a:extLst>
                    <a:ext uri="{FF2B5EF4-FFF2-40B4-BE49-F238E27FC236}">
                      <a16:creationId xmlns:a16="http://schemas.microsoft.com/office/drawing/2014/main" id="{BA26EBF0-18DE-5FCC-8880-9344317A5412}"/>
                    </a:ext>
                  </a:extLst>
                </p:cNvPr>
                <p:cNvSpPr>
                  <a:spLocks/>
                </p:cNvSpPr>
                <p:nvPr/>
              </p:nvSpPr>
              <p:spPr bwMode="auto">
                <a:xfrm>
                  <a:off x="2296" y="2269"/>
                  <a:ext cx="108" cy="418"/>
                </a:xfrm>
                <a:custGeom>
                  <a:avLst/>
                  <a:gdLst/>
                  <a:ahLst/>
                  <a:cxnLst>
                    <a:cxn ang="0">
                      <a:pos x="93" y="2"/>
                    </a:cxn>
                    <a:cxn ang="0">
                      <a:pos x="41" y="0"/>
                    </a:cxn>
                    <a:cxn ang="0">
                      <a:pos x="3" y="80"/>
                    </a:cxn>
                    <a:cxn ang="0">
                      <a:pos x="13" y="109"/>
                    </a:cxn>
                    <a:cxn ang="0">
                      <a:pos x="44" y="142"/>
                    </a:cxn>
                    <a:cxn ang="0">
                      <a:pos x="46" y="213"/>
                    </a:cxn>
                    <a:cxn ang="0">
                      <a:pos x="0" y="312"/>
                    </a:cxn>
                    <a:cxn ang="0">
                      <a:pos x="117" y="837"/>
                    </a:cxn>
                    <a:cxn ang="0">
                      <a:pos x="215" y="341"/>
                    </a:cxn>
                    <a:cxn ang="0">
                      <a:pos x="195" y="281"/>
                    </a:cxn>
                    <a:cxn ang="0">
                      <a:pos x="150" y="206"/>
                    </a:cxn>
                    <a:cxn ang="0">
                      <a:pos x="139" y="137"/>
                    </a:cxn>
                    <a:cxn ang="0">
                      <a:pos x="165" y="83"/>
                    </a:cxn>
                    <a:cxn ang="0">
                      <a:pos x="150" y="36"/>
                    </a:cxn>
                    <a:cxn ang="0">
                      <a:pos x="93" y="2"/>
                    </a:cxn>
                  </a:cxnLst>
                  <a:rect l="0" t="0" r="r" b="b"/>
                  <a:pathLst>
                    <a:path w="215" h="837">
                      <a:moveTo>
                        <a:pt x="93" y="2"/>
                      </a:moveTo>
                      <a:lnTo>
                        <a:pt x="41" y="0"/>
                      </a:lnTo>
                      <a:lnTo>
                        <a:pt x="3" y="80"/>
                      </a:lnTo>
                      <a:lnTo>
                        <a:pt x="13" y="109"/>
                      </a:lnTo>
                      <a:lnTo>
                        <a:pt x="44" y="142"/>
                      </a:lnTo>
                      <a:lnTo>
                        <a:pt x="46" y="213"/>
                      </a:lnTo>
                      <a:lnTo>
                        <a:pt x="0" y="312"/>
                      </a:lnTo>
                      <a:lnTo>
                        <a:pt x="117" y="837"/>
                      </a:lnTo>
                      <a:lnTo>
                        <a:pt x="215" y="341"/>
                      </a:lnTo>
                      <a:lnTo>
                        <a:pt x="195" y="281"/>
                      </a:lnTo>
                      <a:lnTo>
                        <a:pt x="150" y="206"/>
                      </a:lnTo>
                      <a:lnTo>
                        <a:pt x="139" y="137"/>
                      </a:lnTo>
                      <a:lnTo>
                        <a:pt x="165" y="83"/>
                      </a:lnTo>
                      <a:lnTo>
                        <a:pt x="150" y="36"/>
                      </a:lnTo>
                      <a:lnTo>
                        <a:pt x="93" y="2"/>
                      </a:lnTo>
                      <a:close/>
                    </a:path>
                  </a:pathLst>
                </a:custGeom>
                <a:solidFill>
                  <a:srgbClr val="008000"/>
                </a:solidFill>
                <a:ln w="11113">
                  <a:solidFill>
                    <a:srgbClr val="000000"/>
                  </a:solidFill>
                  <a:prstDash val="solid"/>
                  <a:round/>
                  <a:headEnd/>
                  <a:tailEnd/>
                </a:ln>
              </p:spPr>
              <p:txBody>
                <a:bodyPr/>
                <a:lstStyle/>
                <a:p>
                  <a:pPr>
                    <a:defRPr/>
                  </a:pPr>
                  <a:endParaRPr lang="es-ES_tradnl">
                    <a:latin typeface="Arial" charset="0"/>
                  </a:endParaRPr>
                </a:p>
              </p:txBody>
            </p:sp>
            <p:sp>
              <p:nvSpPr>
                <p:cNvPr id="275481" name="Freeform 25">
                  <a:extLst>
                    <a:ext uri="{FF2B5EF4-FFF2-40B4-BE49-F238E27FC236}">
                      <a16:creationId xmlns:a16="http://schemas.microsoft.com/office/drawing/2014/main" id="{B654AB2C-E840-593B-8933-21675A1A0E69}"/>
                    </a:ext>
                  </a:extLst>
                </p:cNvPr>
                <p:cNvSpPr>
                  <a:spLocks/>
                </p:cNvSpPr>
                <p:nvPr/>
              </p:nvSpPr>
              <p:spPr bwMode="auto">
                <a:xfrm>
                  <a:off x="2355" y="2230"/>
                  <a:ext cx="80" cy="115"/>
                </a:xfrm>
                <a:custGeom>
                  <a:avLst/>
                  <a:gdLst/>
                  <a:ahLst/>
                  <a:cxnLst>
                    <a:cxn ang="0">
                      <a:pos x="0" y="67"/>
                    </a:cxn>
                    <a:cxn ang="0">
                      <a:pos x="40" y="97"/>
                    </a:cxn>
                    <a:cxn ang="0">
                      <a:pos x="60" y="144"/>
                    </a:cxn>
                    <a:cxn ang="0">
                      <a:pos x="60" y="184"/>
                    </a:cxn>
                    <a:cxn ang="0">
                      <a:pos x="103" y="230"/>
                    </a:cxn>
                    <a:cxn ang="0">
                      <a:pos x="131" y="123"/>
                    </a:cxn>
                    <a:cxn ang="0">
                      <a:pos x="160" y="31"/>
                    </a:cxn>
                    <a:cxn ang="0">
                      <a:pos x="150" y="0"/>
                    </a:cxn>
                    <a:cxn ang="0">
                      <a:pos x="72" y="47"/>
                    </a:cxn>
                    <a:cxn ang="0">
                      <a:pos x="0" y="67"/>
                    </a:cxn>
                  </a:cxnLst>
                  <a:rect l="0" t="0" r="r" b="b"/>
                  <a:pathLst>
                    <a:path w="160" h="230">
                      <a:moveTo>
                        <a:pt x="0" y="67"/>
                      </a:moveTo>
                      <a:lnTo>
                        <a:pt x="40" y="97"/>
                      </a:lnTo>
                      <a:lnTo>
                        <a:pt x="60" y="144"/>
                      </a:lnTo>
                      <a:lnTo>
                        <a:pt x="60" y="184"/>
                      </a:lnTo>
                      <a:lnTo>
                        <a:pt x="103" y="230"/>
                      </a:lnTo>
                      <a:lnTo>
                        <a:pt x="131" y="123"/>
                      </a:lnTo>
                      <a:lnTo>
                        <a:pt x="160" y="31"/>
                      </a:lnTo>
                      <a:lnTo>
                        <a:pt x="150" y="0"/>
                      </a:lnTo>
                      <a:lnTo>
                        <a:pt x="72" y="47"/>
                      </a:lnTo>
                      <a:lnTo>
                        <a:pt x="0" y="67"/>
                      </a:lnTo>
                      <a:close/>
                    </a:path>
                  </a:pathLst>
                </a:custGeom>
                <a:solidFill>
                  <a:srgbClr val="E0E0E0"/>
                </a:solidFill>
                <a:ln w="9525">
                  <a:noFill/>
                  <a:round/>
                  <a:headEnd/>
                  <a:tailEnd/>
                </a:ln>
              </p:spPr>
              <p:txBody>
                <a:bodyPr/>
                <a:lstStyle/>
                <a:p>
                  <a:pPr>
                    <a:defRPr/>
                  </a:pPr>
                  <a:endParaRPr lang="es-ES_tradnl">
                    <a:latin typeface="Arial" charset="0"/>
                  </a:endParaRPr>
                </a:p>
              </p:txBody>
            </p:sp>
            <p:sp>
              <p:nvSpPr>
                <p:cNvPr id="275482" name="Freeform 26">
                  <a:extLst>
                    <a:ext uri="{FF2B5EF4-FFF2-40B4-BE49-F238E27FC236}">
                      <a16:creationId xmlns:a16="http://schemas.microsoft.com/office/drawing/2014/main" id="{2E783A97-02AB-F28D-BA26-D43CE5708E1D}"/>
                    </a:ext>
                  </a:extLst>
                </p:cNvPr>
                <p:cNvSpPr>
                  <a:spLocks/>
                </p:cNvSpPr>
                <p:nvPr/>
              </p:nvSpPr>
              <p:spPr bwMode="auto">
                <a:xfrm>
                  <a:off x="2376" y="2326"/>
                  <a:ext cx="29" cy="81"/>
                </a:xfrm>
                <a:custGeom>
                  <a:avLst/>
                  <a:gdLst/>
                  <a:ahLst/>
                  <a:cxnLst>
                    <a:cxn ang="0">
                      <a:pos x="12" y="0"/>
                    </a:cxn>
                    <a:cxn ang="0">
                      <a:pos x="0" y="26"/>
                    </a:cxn>
                    <a:cxn ang="0">
                      <a:pos x="11" y="85"/>
                    </a:cxn>
                    <a:cxn ang="0">
                      <a:pos x="49" y="161"/>
                    </a:cxn>
                    <a:cxn ang="0">
                      <a:pos x="59" y="47"/>
                    </a:cxn>
                    <a:cxn ang="0">
                      <a:pos x="12" y="0"/>
                    </a:cxn>
                  </a:cxnLst>
                  <a:rect l="0" t="0" r="r" b="b"/>
                  <a:pathLst>
                    <a:path w="59" h="161">
                      <a:moveTo>
                        <a:pt x="12" y="0"/>
                      </a:moveTo>
                      <a:lnTo>
                        <a:pt x="0" y="26"/>
                      </a:lnTo>
                      <a:lnTo>
                        <a:pt x="11" y="85"/>
                      </a:lnTo>
                      <a:lnTo>
                        <a:pt x="49" y="161"/>
                      </a:lnTo>
                      <a:lnTo>
                        <a:pt x="59" y="47"/>
                      </a:lnTo>
                      <a:lnTo>
                        <a:pt x="12" y="0"/>
                      </a:lnTo>
                      <a:close/>
                    </a:path>
                  </a:pathLst>
                </a:custGeom>
                <a:solidFill>
                  <a:srgbClr val="E0E0E0"/>
                </a:solidFill>
                <a:ln w="9525">
                  <a:noFill/>
                  <a:round/>
                  <a:headEnd/>
                  <a:tailEnd/>
                </a:ln>
              </p:spPr>
              <p:txBody>
                <a:bodyPr/>
                <a:lstStyle/>
                <a:p>
                  <a:pPr>
                    <a:defRPr/>
                  </a:pPr>
                  <a:endParaRPr lang="es-ES_tradnl">
                    <a:latin typeface="Arial" charset="0"/>
                  </a:endParaRPr>
                </a:p>
              </p:txBody>
            </p:sp>
            <p:sp>
              <p:nvSpPr>
                <p:cNvPr id="275483" name="Freeform 27">
                  <a:extLst>
                    <a:ext uri="{FF2B5EF4-FFF2-40B4-BE49-F238E27FC236}">
                      <a16:creationId xmlns:a16="http://schemas.microsoft.com/office/drawing/2014/main" id="{0F4A2E40-93DA-A613-4EC8-656C314FBEF8}"/>
                    </a:ext>
                  </a:extLst>
                </p:cNvPr>
                <p:cNvSpPr>
                  <a:spLocks/>
                </p:cNvSpPr>
                <p:nvPr/>
              </p:nvSpPr>
              <p:spPr bwMode="auto">
                <a:xfrm>
                  <a:off x="2354" y="2254"/>
                  <a:ext cx="419" cy="1054"/>
                </a:xfrm>
                <a:custGeom>
                  <a:avLst/>
                  <a:gdLst/>
                  <a:ahLst/>
                  <a:cxnLst>
                    <a:cxn ang="0">
                      <a:pos x="195" y="0"/>
                    </a:cxn>
                    <a:cxn ang="0">
                      <a:pos x="159" y="120"/>
                    </a:cxn>
                    <a:cxn ang="0">
                      <a:pos x="149" y="233"/>
                    </a:cxn>
                    <a:cxn ang="0">
                      <a:pos x="88" y="553"/>
                    </a:cxn>
                    <a:cxn ang="0">
                      <a:pos x="47" y="782"/>
                    </a:cxn>
                    <a:cxn ang="0">
                      <a:pos x="16" y="938"/>
                    </a:cxn>
                    <a:cxn ang="0">
                      <a:pos x="5" y="1037"/>
                    </a:cxn>
                    <a:cxn ang="0">
                      <a:pos x="0" y="1347"/>
                    </a:cxn>
                    <a:cxn ang="0">
                      <a:pos x="16" y="1498"/>
                    </a:cxn>
                    <a:cxn ang="0">
                      <a:pos x="52" y="2108"/>
                    </a:cxn>
                    <a:cxn ang="0">
                      <a:pos x="240" y="2098"/>
                    </a:cxn>
                    <a:cxn ang="0">
                      <a:pos x="406" y="2078"/>
                    </a:cxn>
                    <a:cxn ang="0">
                      <a:pos x="520" y="2042"/>
                    </a:cxn>
                    <a:cxn ang="0">
                      <a:pos x="447" y="1420"/>
                    </a:cxn>
                    <a:cxn ang="0">
                      <a:pos x="489" y="1264"/>
                    </a:cxn>
                    <a:cxn ang="0">
                      <a:pos x="520" y="1136"/>
                    </a:cxn>
                    <a:cxn ang="0">
                      <a:pos x="478" y="829"/>
                    </a:cxn>
                    <a:cxn ang="0">
                      <a:pos x="468" y="621"/>
                    </a:cxn>
                    <a:cxn ang="0">
                      <a:pos x="478" y="508"/>
                    </a:cxn>
                    <a:cxn ang="0">
                      <a:pos x="442" y="415"/>
                    </a:cxn>
                    <a:cxn ang="0">
                      <a:pos x="483" y="498"/>
                    </a:cxn>
                    <a:cxn ang="0">
                      <a:pos x="504" y="363"/>
                    </a:cxn>
                    <a:cxn ang="0">
                      <a:pos x="499" y="482"/>
                    </a:cxn>
                    <a:cxn ang="0">
                      <a:pos x="577" y="425"/>
                    </a:cxn>
                    <a:cxn ang="0">
                      <a:pos x="499" y="524"/>
                    </a:cxn>
                    <a:cxn ang="0">
                      <a:pos x="489" y="699"/>
                    </a:cxn>
                    <a:cxn ang="0">
                      <a:pos x="515" y="933"/>
                    </a:cxn>
                    <a:cxn ang="0">
                      <a:pos x="530" y="1058"/>
                    </a:cxn>
                    <a:cxn ang="0">
                      <a:pos x="582" y="1047"/>
                    </a:cxn>
                    <a:cxn ang="0">
                      <a:pos x="661" y="1021"/>
                    </a:cxn>
                    <a:cxn ang="0">
                      <a:pos x="770" y="870"/>
                    </a:cxn>
                    <a:cxn ang="0">
                      <a:pos x="682" y="1037"/>
                    </a:cxn>
                    <a:cxn ang="0">
                      <a:pos x="603" y="1068"/>
                    </a:cxn>
                    <a:cxn ang="0">
                      <a:pos x="540" y="1078"/>
                    </a:cxn>
                    <a:cxn ang="0">
                      <a:pos x="582" y="1094"/>
                    </a:cxn>
                    <a:cxn ang="0">
                      <a:pos x="672" y="1115"/>
                    </a:cxn>
                    <a:cxn ang="0">
                      <a:pos x="551" y="1115"/>
                    </a:cxn>
                    <a:cxn ang="0">
                      <a:pos x="530" y="1196"/>
                    </a:cxn>
                    <a:cxn ang="0">
                      <a:pos x="468" y="1409"/>
                    </a:cxn>
                    <a:cxn ang="0">
                      <a:pos x="494" y="1584"/>
                    </a:cxn>
                    <a:cxn ang="0">
                      <a:pos x="525" y="1777"/>
                    </a:cxn>
                    <a:cxn ang="0">
                      <a:pos x="651" y="1534"/>
                    </a:cxn>
                    <a:cxn ang="0">
                      <a:pos x="801" y="1248"/>
                    </a:cxn>
                    <a:cxn ang="0">
                      <a:pos x="837" y="1155"/>
                    </a:cxn>
                    <a:cxn ang="0">
                      <a:pos x="827" y="1026"/>
                    </a:cxn>
                    <a:cxn ang="0">
                      <a:pos x="811" y="907"/>
                    </a:cxn>
                    <a:cxn ang="0">
                      <a:pos x="760" y="720"/>
                    </a:cxn>
                    <a:cxn ang="0">
                      <a:pos x="718" y="498"/>
                    </a:cxn>
                    <a:cxn ang="0">
                      <a:pos x="682" y="378"/>
                    </a:cxn>
                    <a:cxn ang="0">
                      <a:pos x="677" y="279"/>
                    </a:cxn>
                    <a:cxn ang="0">
                      <a:pos x="646" y="193"/>
                    </a:cxn>
                    <a:cxn ang="0">
                      <a:pos x="561" y="156"/>
                    </a:cxn>
                    <a:cxn ang="0">
                      <a:pos x="442" y="120"/>
                    </a:cxn>
                    <a:cxn ang="0">
                      <a:pos x="323" y="78"/>
                    </a:cxn>
                    <a:cxn ang="0">
                      <a:pos x="195" y="0"/>
                    </a:cxn>
                  </a:cxnLst>
                  <a:rect l="0" t="0" r="r" b="b"/>
                  <a:pathLst>
                    <a:path w="837" h="2108">
                      <a:moveTo>
                        <a:pt x="195" y="0"/>
                      </a:moveTo>
                      <a:lnTo>
                        <a:pt x="159" y="120"/>
                      </a:lnTo>
                      <a:lnTo>
                        <a:pt x="149" y="233"/>
                      </a:lnTo>
                      <a:lnTo>
                        <a:pt x="88" y="553"/>
                      </a:lnTo>
                      <a:lnTo>
                        <a:pt x="47" y="782"/>
                      </a:lnTo>
                      <a:lnTo>
                        <a:pt x="16" y="938"/>
                      </a:lnTo>
                      <a:lnTo>
                        <a:pt x="5" y="1037"/>
                      </a:lnTo>
                      <a:lnTo>
                        <a:pt x="0" y="1347"/>
                      </a:lnTo>
                      <a:lnTo>
                        <a:pt x="16" y="1498"/>
                      </a:lnTo>
                      <a:lnTo>
                        <a:pt x="52" y="2108"/>
                      </a:lnTo>
                      <a:lnTo>
                        <a:pt x="240" y="2098"/>
                      </a:lnTo>
                      <a:lnTo>
                        <a:pt x="406" y="2078"/>
                      </a:lnTo>
                      <a:lnTo>
                        <a:pt x="520" y="2042"/>
                      </a:lnTo>
                      <a:lnTo>
                        <a:pt x="447" y="1420"/>
                      </a:lnTo>
                      <a:lnTo>
                        <a:pt x="489" y="1264"/>
                      </a:lnTo>
                      <a:lnTo>
                        <a:pt x="520" y="1136"/>
                      </a:lnTo>
                      <a:lnTo>
                        <a:pt x="478" y="829"/>
                      </a:lnTo>
                      <a:lnTo>
                        <a:pt x="468" y="621"/>
                      </a:lnTo>
                      <a:lnTo>
                        <a:pt x="478" y="508"/>
                      </a:lnTo>
                      <a:lnTo>
                        <a:pt x="442" y="415"/>
                      </a:lnTo>
                      <a:lnTo>
                        <a:pt x="483" y="498"/>
                      </a:lnTo>
                      <a:lnTo>
                        <a:pt x="504" y="363"/>
                      </a:lnTo>
                      <a:lnTo>
                        <a:pt x="499" y="482"/>
                      </a:lnTo>
                      <a:lnTo>
                        <a:pt x="577" y="425"/>
                      </a:lnTo>
                      <a:lnTo>
                        <a:pt x="499" y="524"/>
                      </a:lnTo>
                      <a:lnTo>
                        <a:pt x="489" y="699"/>
                      </a:lnTo>
                      <a:lnTo>
                        <a:pt x="515" y="933"/>
                      </a:lnTo>
                      <a:lnTo>
                        <a:pt x="530" y="1058"/>
                      </a:lnTo>
                      <a:lnTo>
                        <a:pt x="582" y="1047"/>
                      </a:lnTo>
                      <a:lnTo>
                        <a:pt x="661" y="1021"/>
                      </a:lnTo>
                      <a:lnTo>
                        <a:pt x="770" y="870"/>
                      </a:lnTo>
                      <a:lnTo>
                        <a:pt x="682" y="1037"/>
                      </a:lnTo>
                      <a:lnTo>
                        <a:pt x="603" y="1068"/>
                      </a:lnTo>
                      <a:lnTo>
                        <a:pt x="540" y="1078"/>
                      </a:lnTo>
                      <a:lnTo>
                        <a:pt x="582" y="1094"/>
                      </a:lnTo>
                      <a:lnTo>
                        <a:pt x="672" y="1115"/>
                      </a:lnTo>
                      <a:lnTo>
                        <a:pt x="551" y="1115"/>
                      </a:lnTo>
                      <a:lnTo>
                        <a:pt x="530" y="1196"/>
                      </a:lnTo>
                      <a:lnTo>
                        <a:pt x="468" y="1409"/>
                      </a:lnTo>
                      <a:lnTo>
                        <a:pt x="494" y="1584"/>
                      </a:lnTo>
                      <a:lnTo>
                        <a:pt x="525" y="1777"/>
                      </a:lnTo>
                      <a:lnTo>
                        <a:pt x="651" y="1534"/>
                      </a:lnTo>
                      <a:lnTo>
                        <a:pt x="801" y="1248"/>
                      </a:lnTo>
                      <a:lnTo>
                        <a:pt x="837" y="1155"/>
                      </a:lnTo>
                      <a:lnTo>
                        <a:pt x="827" y="1026"/>
                      </a:lnTo>
                      <a:lnTo>
                        <a:pt x="811" y="907"/>
                      </a:lnTo>
                      <a:lnTo>
                        <a:pt x="760" y="720"/>
                      </a:lnTo>
                      <a:lnTo>
                        <a:pt x="718" y="498"/>
                      </a:lnTo>
                      <a:lnTo>
                        <a:pt x="682" y="378"/>
                      </a:lnTo>
                      <a:lnTo>
                        <a:pt x="677" y="279"/>
                      </a:lnTo>
                      <a:lnTo>
                        <a:pt x="646" y="193"/>
                      </a:lnTo>
                      <a:lnTo>
                        <a:pt x="561" y="156"/>
                      </a:lnTo>
                      <a:lnTo>
                        <a:pt x="442" y="120"/>
                      </a:lnTo>
                      <a:lnTo>
                        <a:pt x="323" y="78"/>
                      </a:lnTo>
                      <a:lnTo>
                        <a:pt x="195" y="0"/>
                      </a:lnTo>
                      <a:close/>
                    </a:path>
                  </a:pathLst>
                </a:custGeom>
                <a:solidFill>
                  <a:srgbClr val="808080"/>
                </a:solidFill>
                <a:ln w="9525">
                  <a:noFill/>
                  <a:round/>
                  <a:headEnd/>
                  <a:tailEnd/>
                </a:ln>
              </p:spPr>
              <p:txBody>
                <a:bodyPr/>
                <a:lstStyle/>
                <a:p>
                  <a:pPr>
                    <a:defRPr/>
                  </a:pPr>
                  <a:endParaRPr lang="es-ES_tradnl">
                    <a:latin typeface="Arial" charset="0"/>
                  </a:endParaRPr>
                </a:p>
              </p:txBody>
            </p:sp>
            <p:sp>
              <p:nvSpPr>
                <p:cNvPr id="275484" name="Freeform 28">
                  <a:extLst>
                    <a:ext uri="{FF2B5EF4-FFF2-40B4-BE49-F238E27FC236}">
                      <a16:creationId xmlns:a16="http://schemas.microsoft.com/office/drawing/2014/main" id="{4D856B95-4CFF-F365-880B-7F9943084927}"/>
                    </a:ext>
                  </a:extLst>
                </p:cNvPr>
                <p:cNvSpPr>
                  <a:spLocks/>
                </p:cNvSpPr>
                <p:nvPr/>
              </p:nvSpPr>
              <p:spPr bwMode="auto">
                <a:xfrm>
                  <a:off x="2364" y="2285"/>
                  <a:ext cx="161" cy="539"/>
                </a:xfrm>
                <a:custGeom>
                  <a:avLst/>
                  <a:gdLst/>
                  <a:ahLst/>
                  <a:cxnLst>
                    <a:cxn ang="0">
                      <a:pos x="243" y="0"/>
                    </a:cxn>
                    <a:cxn ang="0">
                      <a:pos x="269" y="166"/>
                    </a:cxn>
                    <a:cxn ang="0">
                      <a:pos x="285" y="222"/>
                    </a:cxn>
                    <a:cxn ang="0">
                      <a:pos x="193" y="227"/>
                    </a:cxn>
                    <a:cxn ang="0">
                      <a:pos x="300" y="272"/>
                    </a:cxn>
                    <a:cxn ang="0">
                      <a:pos x="178" y="495"/>
                    </a:cxn>
                    <a:cxn ang="0">
                      <a:pos x="91" y="745"/>
                    </a:cxn>
                    <a:cxn ang="0">
                      <a:pos x="31" y="951"/>
                    </a:cxn>
                    <a:cxn ang="0">
                      <a:pos x="0" y="1076"/>
                    </a:cxn>
                    <a:cxn ang="0">
                      <a:pos x="72" y="889"/>
                    </a:cxn>
                    <a:cxn ang="0">
                      <a:pos x="112" y="745"/>
                    </a:cxn>
                    <a:cxn ang="0">
                      <a:pos x="183" y="542"/>
                    </a:cxn>
                    <a:cxn ang="0">
                      <a:pos x="229" y="438"/>
                    </a:cxn>
                    <a:cxn ang="0">
                      <a:pos x="290" y="319"/>
                    </a:cxn>
                    <a:cxn ang="0">
                      <a:pos x="321" y="277"/>
                    </a:cxn>
                    <a:cxn ang="0">
                      <a:pos x="248" y="232"/>
                    </a:cxn>
                    <a:cxn ang="0">
                      <a:pos x="311" y="242"/>
                    </a:cxn>
                    <a:cxn ang="0">
                      <a:pos x="274" y="145"/>
                    </a:cxn>
                    <a:cxn ang="0">
                      <a:pos x="243" y="0"/>
                    </a:cxn>
                  </a:cxnLst>
                  <a:rect l="0" t="0" r="r" b="b"/>
                  <a:pathLst>
                    <a:path w="321" h="1076">
                      <a:moveTo>
                        <a:pt x="243" y="0"/>
                      </a:moveTo>
                      <a:lnTo>
                        <a:pt x="269" y="166"/>
                      </a:lnTo>
                      <a:lnTo>
                        <a:pt x="285" y="222"/>
                      </a:lnTo>
                      <a:lnTo>
                        <a:pt x="193" y="227"/>
                      </a:lnTo>
                      <a:lnTo>
                        <a:pt x="300" y="272"/>
                      </a:lnTo>
                      <a:lnTo>
                        <a:pt x="178" y="495"/>
                      </a:lnTo>
                      <a:lnTo>
                        <a:pt x="91" y="745"/>
                      </a:lnTo>
                      <a:lnTo>
                        <a:pt x="31" y="951"/>
                      </a:lnTo>
                      <a:lnTo>
                        <a:pt x="0" y="1076"/>
                      </a:lnTo>
                      <a:lnTo>
                        <a:pt x="72" y="889"/>
                      </a:lnTo>
                      <a:lnTo>
                        <a:pt x="112" y="745"/>
                      </a:lnTo>
                      <a:lnTo>
                        <a:pt x="183" y="542"/>
                      </a:lnTo>
                      <a:lnTo>
                        <a:pt x="229" y="438"/>
                      </a:lnTo>
                      <a:lnTo>
                        <a:pt x="290" y="319"/>
                      </a:lnTo>
                      <a:lnTo>
                        <a:pt x="321" y="277"/>
                      </a:lnTo>
                      <a:lnTo>
                        <a:pt x="248" y="232"/>
                      </a:lnTo>
                      <a:lnTo>
                        <a:pt x="311" y="242"/>
                      </a:lnTo>
                      <a:lnTo>
                        <a:pt x="274" y="145"/>
                      </a:lnTo>
                      <a:lnTo>
                        <a:pt x="243" y="0"/>
                      </a:lnTo>
                      <a:close/>
                    </a:path>
                  </a:pathLst>
                </a:custGeom>
                <a:solidFill>
                  <a:srgbClr val="606060"/>
                </a:solidFill>
                <a:ln w="9525">
                  <a:noFill/>
                  <a:round/>
                  <a:headEnd/>
                  <a:tailEnd/>
                </a:ln>
              </p:spPr>
              <p:txBody>
                <a:bodyPr/>
                <a:lstStyle/>
                <a:p>
                  <a:pPr>
                    <a:defRPr/>
                  </a:pPr>
                  <a:endParaRPr lang="es-ES_tradnl">
                    <a:latin typeface="Arial" charset="0"/>
                  </a:endParaRPr>
                </a:p>
              </p:txBody>
            </p:sp>
            <p:sp>
              <p:nvSpPr>
                <p:cNvPr id="275485" name="Oval 29">
                  <a:extLst>
                    <a:ext uri="{FF2B5EF4-FFF2-40B4-BE49-F238E27FC236}">
                      <a16:creationId xmlns:a16="http://schemas.microsoft.com/office/drawing/2014/main" id="{D6C38D61-5878-C653-944D-2D033A0B5B36}"/>
                    </a:ext>
                  </a:extLst>
                </p:cNvPr>
                <p:cNvSpPr>
                  <a:spLocks noChangeArrowheads="1"/>
                </p:cNvSpPr>
                <p:nvPr/>
              </p:nvSpPr>
              <p:spPr bwMode="auto">
                <a:xfrm>
                  <a:off x="2354" y="2879"/>
                  <a:ext cx="23" cy="30"/>
                </a:xfrm>
                <a:prstGeom prst="ellipse">
                  <a:avLst/>
                </a:prstGeom>
                <a:solidFill>
                  <a:srgbClr val="606060"/>
                </a:solidFill>
                <a:ln w="9525">
                  <a:noFill/>
                  <a:round/>
                  <a:headEnd/>
                  <a:tailEnd/>
                </a:ln>
              </p:spPr>
              <p:txBody>
                <a:bodyPr/>
                <a:lstStyle/>
                <a:p>
                  <a:pPr>
                    <a:defRPr/>
                  </a:pPr>
                  <a:endParaRPr lang="es-ES_tradnl">
                    <a:latin typeface="Arial" charset="0"/>
                  </a:endParaRPr>
                </a:p>
              </p:txBody>
            </p:sp>
            <p:sp>
              <p:nvSpPr>
                <p:cNvPr id="275486" name="Freeform 30">
                  <a:extLst>
                    <a:ext uri="{FF2B5EF4-FFF2-40B4-BE49-F238E27FC236}">
                      <a16:creationId xmlns:a16="http://schemas.microsoft.com/office/drawing/2014/main" id="{A12C5A72-1487-FCC6-243B-5492883DF299}"/>
                    </a:ext>
                  </a:extLst>
                </p:cNvPr>
                <p:cNvSpPr>
                  <a:spLocks/>
                </p:cNvSpPr>
                <p:nvPr/>
              </p:nvSpPr>
              <p:spPr bwMode="auto">
                <a:xfrm>
                  <a:off x="2135" y="3085"/>
                  <a:ext cx="412" cy="1205"/>
                </a:xfrm>
                <a:custGeom>
                  <a:avLst/>
                  <a:gdLst/>
                  <a:ahLst/>
                  <a:cxnLst>
                    <a:cxn ang="0">
                      <a:pos x="72" y="472"/>
                    </a:cxn>
                    <a:cxn ang="0">
                      <a:pos x="64" y="928"/>
                    </a:cxn>
                    <a:cxn ang="0">
                      <a:pos x="33" y="1363"/>
                    </a:cxn>
                    <a:cxn ang="0">
                      <a:pos x="20" y="1748"/>
                    </a:cxn>
                    <a:cxn ang="0">
                      <a:pos x="33" y="2037"/>
                    </a:cxn>
                    <a:cxn ang="0">
                      <a:pos x="10" y="2219"/>
                    </a:cxn>
                    <a:cxn ang="0">
                      <a:pos x="0" y="2410"/>
                    </a:cxn>
                    <a:cxn ang="0">
                      <a:pos x="107" y="2410"/>
                    </a:cxn>
                    <a:cxn ang="0">
                      <a:pos x="195" y="2401"/>
                    </a:cxn>
                    <a:cxn ang="0">
                      <a:pos x="286" y="2394"/>
                    </a:cxn>
                    <a:cxn ang="0">
                      <a:pos x="298" y="2323"/>
                    </a:cxn>
                    <a:cxn ang="0">
                      <a:pos x="281" y="2157"/>
                    </a:cxn>
                    <a:cxn ang="0">
                      <a:pos x="291" y="2053"/>
                    </a:cxn>
                    <a:cxn ang="0">
                      <a:pos x="319" y="1744"/>
                    </a:cxn>
                    <a:cxn ang="0">
                      <a:pos x="324" y="1578"/>
                    </a:cxn>
                    <a:cxn ang="0">
                      <a:pos x="343" y="1384"/>
                    </a:cxn>
                    <a:cxn ang="0">
                      <a:pos x="374" y="1032"/>
                    </a:cxn>
                    <a:cxn ang="0">
                      <a:pos x="407" y="799"/>
                    </a:cxn>
                    <a:cxn ang="0">
                      <a:pos x="421" y="675"/>
                    </a:cxn>
                    <a:cxn ang="0">
                      <a:pos x="442" y="572"/>
                    </a:cxn>
                    <a:cxn ang="0">
                      <a:pos x="459" y="597"/>
                    </a:cxn>
                    <a:cxn ang="0">
                      <a:pos x="480" y="683"/>
                    </a:cxn>
                    <a:cxn ang="0">
                      <a:pos x="488" y="824"/>
                    </a:cxn>
                    <a:cxn ang="0">
                      <a:pos x="519" y="1313"/>
                    </a:cxn>
                    <a:cxn ang="0">
                      <a:pos x="524" y="1401"/>
                    </a:cxn>
                    <a:cxn ang="0">
                      <a:pos x="531" y="1500"/>
                    </a:cxn>
                    <a:cxn ang="0">
                      <a:pos x="519" y="1728"/>
                    </a:cxn>
                    <a:cxn ang="0">
                      <a:pos x="535" y="1907"/>
                    </a:cxn>
                    <a:cxn ang="0">
                      <a:pos x="562" y="2146"/>
                    </a:cxn>
                    <a:cxn ang="0">
                      <a:pos x="542" y="2280"/>
                    </a:cxn>
                    <a:cxn ang="0">
                      <a:pos x="562" y="2378"/>
                    </a:cxn>
                    <a:cxn ang="0">
                      <a:pos x="699" y="2410"/>
                    </a:cxn>
                    <a:cxn ang="0">
                      <a:pos x="811" y="2399"/>
                    </a:cxn>
                    <a:cxn ang="0">
                      <a:pos x="823" y="1954"/>
                    </a:cxn>
                    <a:cxn ang="0">
                      <a:pos x="823" y="1344"/>
                    </a:cxn>
                    <a:cxn ang="0">
                      <a:pos x="792" y="741"/>
                    </a:cxn>
                    <a:cxn ang="0">
                      <a:pos x="776" y="536"/>
                    </a:cxn>
                    <a:cxn ang="0">
                      <a:pos x="764" y="456"/>
                    </a:cxn>
                    <a:cxn ang="0">
                      <a:pos x="562" y="472"/>
                    </a:cxn>
                    <a:cxn ang="0">
                      <a:pos x="474" y="468"/>
                    </a:cxn>
                    <a:cxn ang="0">
                      <a:pos x="449" y="0"/>
                    </a:cxn>
                    <a:cxn ang="0">
                      <a:pos x="423" y="474"/>
                    </a:cxn>
                    <a:cxn ang="0">
                      <a:pos x="260" y="482"/>
                    </a:cxn>
                    <a:cxn ang="0">
                      <a:pos x="72" y="472"/>
                    </a:cxn>
                  </a:cxnLst>
                  <a:rect l="0" t="0" r="r" b="b"/>
                  <a:pathLst>
                    <a:path w="823" h="2410">
                      <a:moveTo>
                        <a:pt x="72" y="472"/>
                      </a:moveTo>
                      <a:lnTo>
                        <a:pt x="64" y="928"/>
                      </a:lnTo>
                      <a:lnTo>
                        <a:pt x="33" y="1363"/>
                      </a:lnTo>
                      <a:lnTo>
                        <a:pt x="20" y="1748"/>
                      </a:lnTo>
                      <a:lnTo>
                        <a:pt x="33" y="2037"/>
                      </a:lnTo>
                      <a:lnTo>
                        <a:pt x="10" y="2219"/>
                      </a:lnTo>
                      <a:lnTo>
                        <a:pt x="0" y="2410"/>
                      </a:lnTo>
                      <a:lnTo>
                        <a:pt x="107" y="2410"/>
                      </a:lnTo>
                      <a:lnTo>
                        <a:pt x="195" y="2401"/>
                      </a:lnTo>
                      <a:lnTo>
                        <a:pt x="286" y="2394"/>
                      </a:lnTo>
                      <a:lnTo>
                        <a:pt x="298" y="2323"/>
                      </a:lnTo>
                      <a:lnTo>
                        <a:pt x="281" y="2157"/>
                      </a:lnTo>
                      <a:lnTo>
                        <a:pt x="291" y="2053"/>
                      </a:lnTo>
                      <a:lnTo>
                        <a:pt x="319" y="1744"/>
                      </a:lnTo>
                      <a:lnTo>
                        <a:pt x="324" y="1578"/>
                      </a:lnTo>
                      <a:lnTo>
                        <a:pt x="343" y="1384"/>
                      </a:lnTo>
                      <a:lnTo>
                        <a:pt x="374" y="1032"/>
                      </a:lnTo>
                      <a:lnTo>
                        <a:pt x="407" y="799"/>
                      </a:lnTo>
                      <a:lnTo>
                        <a:pt x="421" y="675"/>
                      </a:lnTo>
                      <a:lnTo>
                        <a:pt x="442" y="572"/>
                      </a:lnTo>
                      <a:lnTo>
                        <a:pt x="459" y="597"/>
                      </a:lnTo>
                      <a:lnTo>
                        <a:pt x="480" y="683"/>
                      </a:lnTo>
                      <a:lnTo>
                        <a:pt x="488" y="824"/>
                      </a:lnTo>
                      <a:lnTo>
                        <a:pt x="519" y="1313"/>
                      </a:lnTo>
                      <a:lnTo>
                        <a:pt x="524" y="1401"/>
                      </a:lnTo>
                      <a:lnTo>
                        <a:pt x="531" y="1500"/>
                      </a:lnTo>
                      <a:lnTo>
                        <a:pt x="519" y="1728"/>
                      </a:lnTo>
                      <a:lnTo>
                        <a:pt x="535" y="1907"/>
                      </a:lnTo>
                      <a:lnTo>
                        <a:pt x="562" y="2146"/>
                      </a:lnTo>
                      <a:lnTo>
                        <a:pt x="542" y="2280"/>
                      </a:lnTo>
                      <a:lnTo>
                        <a:pt x="562" y="2378"/>
                      </a:lnTo>
                      <a:lnTo>
                        <a:pt x="699" y="2410"/>
                      </a:lnTo>
                      <a:lnTo>
                        <a:pt x="811" y="2399"/>
                      </a:lnTo>
                      <a:lnTo>
                        <a:pt x="823" y="1954"/>
                      </a:lnTo>
                      <a:lnTo>
                        <a:pt x="823" y="1344"/>
                      </a:lnTo>
                      <a:lnTo>
                        <a:pt x="792" y="741"/>
                      </a:lnTo>
                      <a:lnTo>
                        <a:pt x="776" y="536"/>
                      </a:lnTo>
                      <a:lnTo>
                        <a:pt x="764" y="456"/>
                      </a:lnTo>
                      <a:lnTo>
                        <a:pt x="562" y="472"/>
                      </a:lnTo>
                      <a:lnTo>
                        <a:pt x="474" y="468"/>
                      </a:lnTo>
                      <a:lnTo>
                        <a:pt x="449" y="0"/>
                      </a:lnTo>
                      <a:lnTo>
                        <a:pt x="423" y="474"/>
                      </a:lnTo>
                      <a:lnTo>
                        <a:pt x="260" y="482"/>
                      </a:lnTo>
                      <a:lnTo>
                        <a:pt x="72" y="472"/>
                      </a:lnTo>
                      <a:close/>
                    </a:path>
                  </a:pathLst>
                </a:custGeom>
                <a:solidFill>
                  <a:srgbClr val="808080"/>
                </a:solidFill>
                <a:ln w="9525">
                  <a:noFill/>
                  <a:round/>
                  <a:headEnd/>
                  <a:tailEnd/>
                </a:ln>
              </p:spPr>
              <p:txBody>
                <a:bodyPr/>
                <a:lstStyle/>
                <a:p>
                  <a:pPr>
                    <a:defRPr/>
                  </a:pPr>
                  <a:endParaRPr lang="es-ES_tradnl">
                    <a:latin typeface="Arial" charset="0"/>
                  </a:endParaRPr>
                </a:p>
              </p:txBody>
            </p:sp>
            <p:sp>
              <p:nvSpPr>
                <p:cNvPr id="275487" name="Freeform 31">
                  <a:extLst>
                    <a:ext uri="{FF2B5EF4-FFF2-40B4-BE49-F238E27FC236}">
                      <a16:creationId xmlns:a16="http://schemas.microsoft.com/office/drawing/2014/main" id="{4E9C2110-0873-12AB-179F-7EB85E228A82}"/>
                    </a:ext>
                  </a:extLst>
                </p:cNvPr>
                <p:cNvSpPr>
                  <a:spLocks/>
                </p:cNvSpPr>
                <p:nvPr/>
              </p:nvSpPr>
              <p:spPr bwMode="auto">
                <a:xfrm>
                  <a:off x="2520" y="3300"/>
                  <a:ext cx="68" cy="985"/>
                </a:xfrm>
                <a:custGeom>
                  <a:avLst/>
                  <a:gdLst/>
                  <a:ahLst/>
                  <a:cxnLst>
                    <a:cxn ang="0">
                      <a:pos x="0" y="31"/>
                    </a:cxn>
                    <a:cxn ang="0">
                      <a:pos x="76" y="799"/>
                    </a:cxn>
                    <a:cxn ang="0">
                      <a:pos x="76" y="1286"/>
                    </a:cxn>
                    <a:cxn ang="0">
                      <a:pos x="55" y="1969"/>
                    </a:cxn>
                    <a:cxn ang="0">
                      <a:pos x="89" y="1966"/>
                    </a:cxn>
                    <a:cxn ang="0">
                      <a:pos x="120" y="1470"/>
                    </a:cxn>
                    <a:cxn ang="0">
                      <a:pos x="119" y="1333"/>
                    </a:cxn>
                    <a:cxn ang="0">
                      <a:pos x="129" y="1137"/>
                    </a:cxn>
                    <a:cxn ang="0">
                      <a:pos x="129" y="985"/>
                    </a:cxn>
                    <a:cxn ang="0">
                      <a:pos x="136" y="794"/>
                    </a:cxn>
                    <a:cxn ang="0">
                      <a:pos x="126" y="598"/>
                    </a:cxn>
                    <a:cxn ang="0">
                      <a:pos x="126" y="406"/>
                    </a:cxn>
                    <a:cxn ang="0">
                      <a:pos x="124" y="0"/>
                    </a:cxn>
                    <a:cxn ang="0">
                      <a:pos x="0" y="31"/>
                    </a:cxn>
                  </a:cxnLst>
                  <a:rect l="0" t="0" r="r" b="b"/>
                  <a:pathLst>
                    <a:path w="136" h="1969">
                      <a:moveTo>
                        <a:pt x="0" y="31"/>
                      </a:moveTo>
                      <a:lnTo>
                        <a:pt x="76" y="799"/>
                      </a:lnTo>
                      <a:lnTo>
                        <a:pt x="76" y="1286"/>
                      </a:lnTo>
                      <a:lnTo>
                        <a:pt x="55" y="1969"/>
                      </a:lnTo>
                      <a:lnTo>
                        <a:pt x="89" y="1966"/>
                      </a:lnTo>
                      <a:lnTo>
                        <a:pt x="120" y="1470"/>
                      </a:lnTo>
                      <a:lnTo>
                        <a:pt x="119" y="1333"/>
                      </a:lnTo>
                      <a:lnTo>
                        <a:pt x="129" y="1137"/>
                      </a:lnTo>
                      <a:lnTo>
                        <a:pt x="129" y="985"/>
                      </a:lnTo>
                      <a:lnTo>
                        <a:pt x="136" y="794"/>
                      </a:lnTo>
                      <a:lnTo>
                        <a:pt x="126" y="598"/>
                      </a:lnTo>
                      <a:lnTo>
                        <a:pt x="126" y="406"/>
                      </a:lnTo>
                      <a:lnTo>
                        <a:pt x="124" y="0"/>
                      </a:lnTo>
                      <a:lnTo>
                        <a:pt x="0" y="31"/>
                      </a:lnTo>
                      <a:close/>
                    </a:path>
                  </a:pathLst>
                </a:custGeom>
                <a:solidFill>
                  <a:srgbClr val="808080"/>
                </a:solidFill>
                <a:ln w="9525">
                  <a:noFill/>
                  <a:round/>
                  <a:headEnd/>
                  <a:tailEnd/>
                </a:ln>
              </p:spPr>
              <p:txBody>
                <a:bodyPr/>
                <a:lstStyle/>
                <a:p>
                  <a:pPr>
                    <a:defRPr/>
                  </a:pPr>
                  <a:endParaRPr lang="es-ES_tradnl">
                    <a:latin typeface="Arial" charset="0"/>
                  </a:endParaRPr>
                </a:p>
              </p:txBody>
            </p:sp>
            <p:sp>
              <p:nvSpPr>
                <p:cNvPr id="275488" name="Freeform 32">
                  <a:extLst>
                    <a:ext uri="{FF2B5EF4-FFF2-40B4-BE49-F238E27FC236}">
                      <a16:creationId xmlns:a16="http://schemas.microsoft.com/office/drawing/2014/main" id="{C9DBD91E-9663-F296-6FF3-2AD9A57E51D8}"/>
                    </a:ext>
                  </a:extLst>
                </p:cNvPr>
                <p:cNvSpPr>
                  <a:spLocks/>
                </p:cNvSpPr>
                <p:nvPr/>
              </p:nvSpPr>
              <p:spPr bwMode="auto">
                <a:xfrm>
                  <a:off x="2112" y="3301"/>
                  <a:ext cx="58" cy="984"/>
                </a:xfrm>
                <a:custGeom>
                  <a:avLst/>
                  <a:gdLst/>
                  <a:ahLst/>
                  <a:cxnLst>
                    <a:cxn ang="0">
                      <a:pos x="3" y="0"/>
                    </a:cxn>
                    <a:cxn ang="0">
                      <a:pos x="65" y="24"/>
                    </a:cxn>
                    <a:cxn ang="0">
                      <a:pos x="116" y="40"/>
                    </a:cxn>
                    <a:cxn ang="0">
                      <a:pos x="65" y="891"/>
                    </a:cxn>
                    <a:cxn ang="0">
                      <a:pos x="45" y="1388"/>
                    </a:cxn>
                    <a:cxn ang="0">
                      <a:pos x="60" y="1610"/>
                    </a:cxn>
                    <a:cxn ang="0">
                      <a:pos x="33" y="1969"/>
                    </a:cxn>
                    <a:cxn ang="0">
                      <a:pos x="0" y="1920"/>
                    </a:cxn>
                    <a:cxn ang="0">
                      <a:pos x="14" y="1719"/>
                    </a:cxn>
                    <a:cxn ang="0">
                      <a:pos x="10" y="1359"/>
                    </a:cxn>
                    <a:cxn ang="0">
                      <a:pos x="15" y="1104"/>
                    </a:cxn>
                    <a:cxn ang="0">
                      <a:pos x="29" y="984"/>
                    </a:cxn>
                    <a:cxn ang="0">
                      <a:pos x="26" y="877"/>
                    </a:cxn>
                    <a:cxn ang="0">
                      <a:pos x="15" y="751"/>
                    </a:cxn>
                    <a:cxn ang="0">
                      <a:pos x="21" y="574"/>
                    </a:cxn>
                    <a:cxn ang="0">
                      <a:pos x="3" y="0"/>
                    </a:cxn>
                  </a:cxnLst>
                  <a:rect l="0" t="0" r="r" b="b"/>
                  <a:pathLst>
                    <a:path w="116" h="1969">
                      <a:moveTo>
                        <a:pt x="3" y="0"/>
                      </a:moveTo>
                      <a:lnTo>
                        <a:pt x="65" y="24"/>
                      </a:lnTo>
                      <a:lnTo>
                        <a:pt x="116" y="40"/>
                      </a:lnTo>
                      <a:lnTo>
                        <a:pt x="65" y="891"/>
                      </a:lnTo>
                      <a:lnTo>
                        <a:pt x="45" y="1388"/>
                      </a:lnTo>
                      <a:lnTo>
                        <a:pt x="60" y="1610"/>
                      </a:lnTo>
                      <a:lnTo>
                        <a:pt x="33" y="1969"/>
                      </a:lnTo>
                      <a:lnTo>
                        <a:pt x="0" y="1920"/>
                      </a:lnTo>
                      <a:lnTo>
                        <a:pt x="14" y="1719"/>
                      </a:lnTo>
                      <a:lnTo>
                        <a:pt x="10" y="1359"/>
                      </a:lnTo>
                      <a:lnTo>
                        <a:pt x="15" y="1104"/>
                      </a:lnTo>
                      <a:lnTo>
                        <a:pt x="29" y="984"/>
                      </a:lnTo>
                      <a:lnTo>
                        <a:pt x="26" y="877"/>
                      </a:lnTo>
                      <a:lnTo>
                        <a:pt x="15" y="751"/>
                      </a:lnTo>
                      <a:lnTo>
                        <a:pt x="21" y="574"/>
                      </a:lnTo>
                      <a:lnTo>
                        <a:pt x="3" y="0"/>
                      </a:lnTo>
                      <a:close/>
                    </a:path>
                  </a:pathLst>
                </a:custGeom>
                <a:solidFill>
                  <a:srgbClr val="808080"/>
                </a:solidFill>
                <a:ln w="9525">
                  <a:noFill/>
                  <a:round/>
                  <a:headEnd/>
                  <a:tailEnd/>
                </a:ln>
              </p:spPr>
              <p:txBody>
                <a:bodyPr/>
                <a:lstStyle/>
                <a:p>
                  <a:pPr>
                    <a:defRPr/>
                  </a:pPr>
                  <a:endParaRPr lang="es-ES_tradnl">
                    <a:latin typeface="Arial" charset="0"/>
                  </a:endParaRPr>
                </a:p>
              </p:txBody>
            </p:sp>
            <p:sp>
              <p:nvSpPr>
                <p:cNvPr id="275489" name="Freeform 33">
                  <a:extLst>
                    <a:ext uri="{FF2B5EF4-FFF2-40B4-BE49-F238E27FC236}">
                      <a16:creationId xmlns:a16="http://schemas.microsoft.com/office/drawing/2014/main" id="{E24A839F-9475-ED59-7672-2B9F7CFFF073}"/>
                    </a:ext>
                  </a:extLst>
                </p:cNvPr>
                <p:cNvSpPr>
                  <a:spLocks/>
                </p:cNvSpPr>
                <p:nvPr/>
              </p:nvSpPr>
              <p:spPr bwMode="auto">
                <a:xfrm>
                  <a:off x="1665" y="2236"/>
                  <a:ext cx="695" cy="1075"/>
                </a:xfrm>
                <a:custGeom>
                  <a:avLst/>
                  <a:gdLst/>
                  <a:ahLst/>
                  <a:cxnLst>
                    <a:cxn ang="0">
                      <a:pos x="1034" y="62"/>
                    </a:cxn>
                    <a:cxn ang="0">
                      <a:pos x="875" y="135"/>
                    </a:cxn>
                    <a:cxn ang="0">
                      <a:pos x="745" y="156"/>
                    </a:cxn>
                    <a:cxn ang="0">
                      <a:pos x="632" y="357"/>
                    </a:cxn>
                    <a:cxn ang="0">
                      <a:pos x="447" y="584"/>
                    </a:cxn>
                    <a:cxn ang="0">
                      <a:pos x="493" y="636"/>
                    </a:cxn>
                    <a:cxn ang="0">
                      <a:pos x="457" y="641"/>
                    </a:cxn>
                    <a:cxn ang="0">
                      <a:pos x="405" y="657"/>
                    </a:cxn>
                    <a:cxn ang="0">
                      <a:pos x="385" y="802"/>
                    </a:cxn>
                    <a:cxn ang="0">
                      <a:pos x="374" y="626"/>
                    </a:cxn>
                    <a:cxn ang="0">
                      <a:pos x="309" y="563"/>
                    </a:cxn>
                    <a:cxn ang="0">
                      <a:pos x="231" y="336"/>
                    </a:cxn>
                    <a:cxn ang="0">
                      <a:pos x="148" y="419"/>
                    </a:cxn>
                    <a:cxn ang="0">
                      <a:pos x="71" y="451"/>
                    </a:cxn>
                    <a:cxn ang="0">
                      <a:pos x="39" y="678"/>
                    </a:cxn>
                    <a:cxn ang="0">
                      <a:pos x="148" y="1000"/>
                    </a:cxn>
                    <a:cxn ang="0">
                      <a:pos x="283" y="1125"/>
                    </a:cxn>
                    <a:cxn ang="0">
                      <a:pos x="478" y="1021"/>
                    </a:cxn>
                    <a:cxn ang="0">
                      <a:pos x="808" y="797"/>
                    </a:cxn>
                    <a:cxn ang="0">
                      <a:pos x="761" y="589"/>
                    </a:cxn>
                    <a:cxn ang="0">
                      <a:pos x="823" y="771"/>
                    </a:cxn>
                    <a:cxn ang="0">
                      <a:pos x="833" y="771"/>
                    </a:cxn>
                    <a:cxn ang="0">
                      <a:pos x="839" y="834"/>
                    </a:cxn>
                    <a:cxn ang="0">
                      <a:pos x="865" y="1177"/>
                    </a:cxn>
                    <a:cxn ang="0">
                      <a:pos x="865" y="1544"/>
                    </a:cxn>
                    <a:cxn ang="0">
                      <a:pos x="980" y="2135"/>
                    </a:cxn>
                    <a:cxn ang="0">
                      <a:pos x="1348" y="2144"/>
                    </a:cxn>
                    <a:cxn ang="0">
                      <a:pos x="1389" y="1196"/>
                    </a:cxn>
                    <a:cxn ang="0">
                      <a:pos x="1317" y="782"/>
                    </a:cxn>
                    <a:cxn ang="0">
                      <a:pos x="1234" y="367"/>
                    </a:cxn>
                    <a:cxn ang="0">
                      <a:pos x="1110" y="120"/>
                    </a:cxn>
                    <a:cxn ang="0">
                      <a:pos x="1094" y="0"/>
                    </a:cxn>
                  </a:cxnLst>
                  <a:rect l="0" t="0" r="r" b="b"/>
                  <a:pathLst>
                    <a:path w="1389" h="2149">
                      <a:moveTo>
                        <a:pt x="1094" y="0"/>
                      </a:moveTo>
                      <a:lnTo>
                        <a:pt x="1034" y="62"/>
                      </a:lnTo>
                      <a:lnTo>
                        <a:pt x="989" y="83"/>
                      </a:lnTo>
                      <a:lnTo>
                        <a:pt x="875" y="135"/>
                      </a:lnTo>
                      <a:lnTo>
                        <a:pt x="782" y="146"/>
                      </a:lnTo>
                      <a:lnTo>
                        <a:pt x="745" y="156"/>
                      </a:lnTo>
                      <a:lnTo>
                        <a:pt x="678" y="260"/>
                      </a:lnTo>
                      <a:lnTo>
                        <a:pt x="632" y="357"/>
                      </a:lnTo>
                      <a:lnTo>
                        <a:pt x="543" y="477"/>
                      </a:lnTo>
                      <a:lnTo>
                        <a:pt x="447" y="584"/>
                      </a:lnTo>
                      <a:lnTo>
                        <a:pt x="431" y="610"/>
                      </a:lnTo>
                      <a:lnTo>
                        <a:pt x="493" y="636"/>
                      </a:lnTo>
                      <a:lnTo>
                        <a:pt x="569" y="735"/>
                      </a:lnTo>
                      <a:lnTo>
                        <a:pt x="457" y="641"/>
                      </a:lnTo>
                      <a:lnTo>
                        <a:pt x="395" y="620"/>
                      </a:lnTo>
                      <a:lnTo>
                        <a:pt x="405" y="657"/>
                      </a:lnTo>
                      <a:lnTo>
                        <a:pt x="405" y="756"/>
                      </a:lnTo>
                      <a:lnTo>
                        <a:pt x="385" y="802"/>
                      </a:lnTo>
                      <a:lnTo>
                        <a:pt x="385" y="730"/>
                      </a:lnTo>
                      <a:lnTo>
                        <a:pt x="374" y="626"/>
                      </a:lnTo>
                      <a:lnTo>
                        <a:pt x="340" y="615"/>
                      </a:lnTo>
                      <a:lnTo>
                        <a:pt x="309" y="563"/>
                      </a:lnTo>
                      <a:lnTo>
                        <a:pt x="262" y="482"/>
                      </a:lnTo>
                      <a:lnTo>
                        <a:pt x="231" y="336"/>
                      </a:lnTo>
                      <a:lnTo>
                        <a:pt x="190" y="383"/>
                      </a:lnTo>
                      <a:lnTo>
                        <a:pt x="148" y="419"/>
                      </a:lnTo>
                      <a:lnTo>
                        <a:pt x="117" y="440"/>
                      </a:lnTo>
                      <a:lnTo>
                        <a:pt x="71" y="451"/>
                      </a:lnTo>
                      <a:lnTo>
                        <a:pt x="0" y="451"/>
                      </a:lnTo>
                      <a:lnTo>
                        <a:pt x="39" y="678"/>
                      </a:lnTo>
                      <a:lnTo>
                        <a:pt x="91" y="870"/>
                      </a:lnTo>
                      <a:lnTo>
                        <a:pt x="148" y="1000"/>
                      </a:lnTo>
                      <a:lnTo>
                        <a:pt x="236" y="1114"/>
                      </a:lnTo>
                      <a:lnTo>
                        <a:pt x="283" y="1125"/>
                      </a:lnTo>
                      <a:lnTo>
                        <a:pt x="354" y="1109"/>
                      </a:lnTo>
                      <a:lnTo>
                        <a:pt x="478" y="1021"/>
                      </a:lnTo>
                      <a:lnTo>
                        <a:pt x="735" y="849"/>
                      </a:lnTo>
                      <a:lnTo>
                        <a:pt x="808" y="797"/>
                      </a:lnTo>
                      <a:lnTo>
                        <a:pt x="777" y="693"/>
                      </a:lnTo>
                      <a:lnTo>
                        <a:pt x="761" y="589"/>
                      </a:lnTo>
                      <a:lnTo>
                        <a:pt x="787" y="657"/>
                      </a:lnTo>
                      <a:lnTo>
                        <a:pt x="823" y="771"/>
                      </a:lnTo>
                      <a:lnTo>
                        <a:pt x="833" y="667"/>
                      </a:lnTo>
                      <a:lnTo>
                        <a:pt x="833" y="771"/>
                      </a:lnTo>
                      <a:lnTo>
                        <a:pt x="880" y="719"/>
                      </a:lnTo>
                      <a:lnTo>
                        <a:pt x="839" y="834"/>
                      </a:lnTo>
                      <a:lnTo>
                        <a:pt x="854" y="958"/>
                      </a:lnTo>
                      <a:lnTo>
                        <a:pt x="865" y="1177"/>
                      </a:lnTo>
                      <a:lnTo>
                        <a:pt x="880" y="1362"/>
                      </a:lnTo>
                      <a:lnTo>
                        <a:pt x="865" y="1544"/>
                      </a:lnTo>
                      <a:lnTo>
                        <a:pt x="839" y="2078"/>
                      </a:lnTo>
                      <a:lnTo>
                        <a:pt x="980" y="2135"/>
                      </a:lnTo>
                      <a:lnTo>
                        <a:pt x="1146" y="2149"/>
                      </a:lnTo>
                      <a:lnTo>
                        <a:pt x="1348" y="2144"/>
                      </a:lnTo>
                      <a:lnTo>
                        <a:pt x="1374" y="1539"/>
                      </a:lnTo>
                      <a:lnTo>
                        <a:pt x="1389" y="1196"/>
                      </a:lnTo>
                      <a:lnTo>
                        <a:pt x="1363" y="948"/>
                      </a:lnTo>
                      <a:lnTo>
                        <a:pt x="1317" y="782"/>
                      </a:lnTo>
                      <a:lnTo>
                        <a:pt x="1265" y="529"/>
                      </a:lnTo>
                      <a:lnTo>
                        <a:pt x="1234" y="367"/>
                      </a:lnTo>
                      <a:lnTo>
                        <a:pt x="1161" y="239"/>
                      </a:lnTo>
                      <a:lnTo>
                        <a:pt x="1110" y="120"/>
                      </a:lnTo>
                      <a:lnTo>
                        <a:pt x="1094" y="94"/>
                      </a:lnTo>
                      <a:lnTo>
                        <a:pt x="1094" y="0"/>
                      </a:lnTo>
                      <a:close/>
                    </a:path>
                  </a:pathLst>
                </a:custGeom>
                <a:solidFill>
                  <a:srgbClr val="808080"/>
                </a:solidFill>
                <a:ln w="9525">
                  <a:noFill/>
                  <a:round/>
                  <a:headEnd/>
                  <a:tailEnd/>
                </a:ln>
              </p:spPr>
              <p:txBody>
                <a:bodyPr/>
                <a:lstStyle/>
                <a:p>
                  <a:pPr>
                    <a:defRPr/>
                  </a:pPr>
                  <a:endParaRPr lang="es-ES_tradnl">
                    <a:latin typeface="Arial" charset="0"/>
                  </a:endParaRPr>
                </a:p>
              </p:txBody>
            </p:sp>
            <p:sp>
              <p:nvSpPr>
                <p:cNvPr id="275490" name="Freeform 34">
                  <a:extLst>
                    <a:ext uri="{FF2B5EF4-FFF2-40B4-BE49-F238E27FC236}">
                      <a16:creationId xmlns:a16="http://schemas.microsoft.com/office/drawing/2014/main" id="{C6772B93-7E3E-FE6D-AAA3-59C37948835C}"/>
                    </a:ext>
                  </a:extLst>
                </p:cNvPr>
                <p:cNvSpPr>
                  <a:spLocks/>
                </p:cNvSpPr>
                <p:nvPr/>
              </p:nvSpPr>
              <p:spPr bwMode="auto">
                <a:xfrm>
                  <a:off x="2231" y="2232"/>
                  <a:ext cx="76" cy="119"/>
                </a:xfrm>
                <a:custGeom>
                  <a:avLst/>
                  <a:gdLst/>
                  <a:ahLst/>
                  <a:cxnLst>
                    <a:cxn ang="0">
                      <a:pos x="154" y="66"/>
                    </a:cxn>
                    <a:cxn ang="0">
                      <a:pos x="118" y="133"/>
                    </a:cxn>
                    <a:cxn ang="0">
                      <a:pos x="116" y="180"/>
                    </a:cxn>
                    <a:cxn ang="0">
                      <a:pos x="83" y="237"/>
                    </a:cxn>
                    <a:cxn ang="0">
                      <a:pos x="45" y="154"/>
                    </a:cxn>
                    <a:cxn ang="0">
                      <a:pos x="18" y="92"/>
                    </a:cxn>
                    <a:cxn ang="0">
                      <a:pos x="7" y="42"/>
                    </a:cxn>
                    <a:cxn ang="0">
                      <a:pos x="0" y="0"/>
                    </a:cxn>
                    <a:cxn ang="0">
                      <a:pos x="57" y="31"/>
                    </a:cxn>
                    <a:cxn ang="0">
                      <a:pos x="154" y="66"/>
                    </a:cxn>
                  </a:cxnLst>
                  <a:rect l="0" t="0" r="r" b="b"/>
                  <a:pathLst>
                    <a:path w="154" h="237">
                      <a:moveTo>
                        <a:pt x="154" y="66"/>
                      </a:moveTo>
                      <a:lnTo>
                        <a:pt x="118" y="133"/>
                      </a:lnTo>
                      <a:lnTo>
                        <a:pt x="116" y="180"/>
                      </a:lnTo>
                      <a:lnTo>
                        <a:pt x="83" y="237"/>
                      </a:lnTo>
                      <a:lnTo>
                        <a:pt x="45" y="154"/>
                      </a:lnTo>
                      <a:lnTo>
                        <a:pt x="18" y="92"/>
                      </a:lnTo>
                      <a:lnTo>
                        <a:pt x="7" y="42"/>
                      </a:lnTo>
                      <a:lnTo>
                        <a:pt x="0" y="0"/>
                      </a:lnTo>
                      <a:lnTo>
                        <a:pt x="57" y="31"/>
                      </a:lnTo>
                      <a:lnTo>
                        <a:pt x="154" y="66"/>
                      </a:lnTo>
                      <a:close/>
                    </a:path>
                  </a:pathLst>
                </a:custGeom>
                <a:solidFill>
                  <a:srgbClr val="E0E0E0"/>
                </a:solidFill>
                <a:ln w="9525">
                  <a:noFill/>
                  <a:round/>
                  <a:headEnd/>
                  <a:tailEnd/>
                </a:ln>
              </p:spPr>
              <p:txBody>
                <a:bodyPr/>
                <a:lstStyle/>
                <a:p>
                  <a:pPr>
                    <a:defRPr/>
                  </a:pPr>
                  <a:endParaRPr lang="es-ES_tradnl">
                    <a:latin typeface="Arial" charset="0"/>
                  </a:endParaRPr>
                </a:p>
              </p:txBody>
            </p:sp>
            <p:sp>
              <p:nvSpPr>
                <p:cNvPr id="275491" name="Freeform 35">
                  <a:extLst>
                    <a:ext uri="{FF2B5EF4-FFF2-40B4-BE49-F238E27FC236}">
                      <a16:creationId xmlns:a16="http://schemas.microsoft.com/office/drawing/2014/main" id="{D7D37865-4A90-BBB3-921D-7C08FEEB89FA}"/>
                    </a:ext>
                  </a:extLst>
                </p:cNvPr>
                <p:cNvSpPr>
                  <a:spLocks/>
                </p:cNvSpPr>
                <p:nvPr/>
              </p:nvSpPr>
              <p:spPr bwMode="auto">
                <a:xfrm>
                  <a:off x="2275" y="2329"/>
                  <a:ext cx="35" cy="72"/>
                </a:xfrm>
                <a:custGeom>
                  <a:avLst/>
                  <a:gdLst/>
                  <a:ahLst/>
                  <a:cxnLst>
                    <a:cxn ang="0">
                      <a:pos x="35" y="0"/>
                    </a:cxn>
                    <a:cxn ang="0">
                      <a:pos x="71" y="37"/>
                    </a:cxn>
                    <a:cxn ang="0">
                      <a:pos x="71" y="85"/>
                    </a:cxn>
                    <a:cxn ang="0">
                      <a:pos x="45" y="146"/>
                    </a:cxn>
                    <a:cxn ang="0">
                      <a:pos x="0" y="52"/>
                    </a:cxn>
                    <a:cxn ang="0">
                      <a:pos x="35" y="0"/>
                    </a:cxn>
                  </a:cxnLst>
                  <a:rect l="0" t="0" r="r" b="b"/>
                  <a:pathLst>
                    <a:path w="71" h="146">
                      <a:moveTo>
                        <a:pt x="35" y="0"/>
                      </a:moveTo>
                      <a:lnTo>
                        <a:pt x="71" y="37"/>
                      </a:lnTo>
                      <a:lnTo>
                        <a:pt x="71" y="85"/>
                      </a:lnTo>
                      <a:lnTo>
                        <a:pt x="45" y="146"/>
                      </a:lnTo>
                      <a:lnTo>
                        <a:pt x="0" y="52"/>
                      </a:lnTo>
                      <a:lnTo>
                        <a:pt x="35" y="0"/>
                      </a:lnTo>
                      <a:close/>
                    </a:path>
                  </a:pathLst>
                </a:custGeom>
                <a:solidFill>
                  <a:srgbClr val="E0E0E0"/>
                </a:solidFill>
                <a:ln w="9525">
                  <a:noFill/>
                  <a:round/>
                  <a:headEnd/>
                  <a:tailEnd/>
                </a:ln>
              </p:spPr>
              <p:txBody>
                <a:bodyPr/>
                <a:lstStyle/>
                <a:p>
                  <a:pPr>
                    <a:defRPr/>
                  </a:pPr>
                  <a:endParaRPr lang="es-ES_tradnl">
                    <a:latin typeface="Arial" charset="0"/>
                  </a:endParaRPr>
                </a:p>
              </p:txBody>
            </p:sp>
            <p:sp>
              <p:nvSpPr>
                <p:cNvPr id="275492" name="Freeform 36">
                  <a:extLst>
                    <a:ext uri="{FF2B5EF4-FFF2-40B4-BE49-F238E27FC236}">
                      <a16:creationId xmlns:a16="http://schemas.microsoft.com/office/drawing/2014/main" id="{E6E4EA73-9F8D-7FBD-0884-5A713DCAD63A}"/>
                    </a:ext>
                  </a:extLst>
                </p:cNvPr>
                <p:cNvSpPr>
                  <a:spLocks/>
                </p:cNvSpPr>
                <p:nvPr/>
              </p:nvSpPr>
              <p:spPr bwMode="auto">
                <a:xfrm>
                  <a:off x="2158" y="2280"/>
                  <a:ext cx="174" cy="494"/>
                </a:xfrm>
                <a:custGeom>
                  <a:avLst/>
                  <a:gdLst/>
                  <a:ahLst/>
                  <a:cxnLst>
                    <a:cxn ang="0">
                      <a:pos x="40" y="0"/>
                    </a:cxn>
                    <a:cxn ang="0">
                      <a:pos x="26" y="156"/>
                    </a:cxn>
                    <a:cxn ang="0">
                      <a:pos x="21" y="233"/>
                    </a:cxn>
                    <a:cxn ang="0">
                      <a:pos x="142" y="238"/>
                    </a:cxn>
                    <a:cxn ang="0">
                      <a:pos x="56" y="288"/>
                    </a:cxn>
                    <a:cxn ang="0">
                      <a:pos x="111" y="366"/>
                    </a:cxn>
                    <a:cxn ang="0">
                      <a:pos x="173" y="475"/>
                    </a:cxn>
                    <a:cxn ang="0">
                      <a:pos x="240" y="595"/>
                    </a:cxn>
                    <a:cxn ang="0">
                      <a:pos x="301" y="775"/>
                    </a:cxn>
                    <a:cxn ang="0">
                      <a:pos x="332" y="895"/>
                    </a:cxn>
                    <a:cxn ang="0">
                      <a:pos x="347" y="988"/>
                    </a:cxn>
                    <a:cxn ang="0">
                      <a:pos x="306" y="863"/>
                    </a:cxn>
                    <a:cxn ang="0">
                      <a:pos x="245" y="662"/>
                    </a:cxn>
                    <a:cxn ang="0">
                      <a:pos x="178" y="527"/>
                    </a:cxn>
                    <a:cxn ang="0">
                      <a:pos x="87" y="361"/>
                    </a:cxn>
                    <a:cxn ang="0">
                      <a:pos x="31" y="283"/>
                    </a:cxn>
                    <a:cxn ang="0">
                      <a:pos x="106" y="248"/>
                    </a:cxn>
                    <a:cxn ang="0">
                      <a:pos x="0" y="252"/>
                    </a:cxn>
                    <a:cxn ang="0">
                      <a:pos x="11" y="201"/>
                    </a:cxn>
                    <a:cxn ang="0">
                      <a:pos x="16" y="94"/>
                    </a:cxn>
                    <a:cxn ang="0">
                      <a:pos x="40" y="0"/>
                    </a:cxn>
                  </a:cxnLst>
                  <a:rect l="0" t="0" r="r" b="b"/>
                  <a:pathLst>
                    <a:path w="347" h="988">
                      <a:moveTo>
                        <a:pt x="40" y="0"/>
                      </a:moveTo>
                      <a:lnTo>
                        <a:pt x="26" y="156"/>
                      </a:lnTo>
                      <a:lnTo>
                        <a:pt x="21" y="233"/>
                      </a:lnTo>
                      <a:lnTo>
                        <a:pt x="142" y="238"/>
                      </a:lnTo>
                      <a:lnTo>
                        <a:pt x="56" y="288"/>
                      </a:lnTo>
                      <a:lnTo>
                        <a:pt x="111" y="366"/>
                      </a:lnTo>
                      <a:lnTo>
                        <a:pt x="173" y="475"/>
                      </a:lnTo>
                      <a:lnTo>
                        <a:pt x="240" y="595"/>
                      </a:lnTo>
                      <a:lnTo>
                        <a:pt x="301" y="775"/>
                      </a:lnTo>
                      <a:lnTo>
                        <a:pt x="332" y="895"/>
                      </a:lnTo>
                      <a:lnTo>
                        <a:pt x="347" y="988"/>
                      </a:lnTo>
                      <a:lnTo>
                        <a:pt x="306" y="863"/>
                      </a:lnTo>
                      <a:lnTo>
                        <a:pt x="245" y="662"/>
                      </a:lnTo>
                      <a:lnTo>
                        <a:pt x="178" y="527"/>
                      </a:lnTo>
                      <a:lnTo>
                        <a:pt x="87" y="361"/>
                      </a:lnTo>
                      <a:lnTo>
                        <a:pt x="31" y="283"/>
                      </a:lnTo>
                      <a:lnTo>
                        <a:pt x="106" y="248"/>
                      </a:lnTo>
                      <a:lnTo>
                        <a:pt x="0" y="252"/>
                      </a:lnTo>
                      <a:lnTo>
                        <a:pt x="11" y="201"/>
                      </a:lnTo>
                      <a:lnTo>
                        <a:pt x="16" y="94"/>
                      </a:lnTo>
                      <a:lnTo>
                        <a:pt x="40" y="0"/>
                      </a:lnTo>
                      <a:close/>
                    </a:path>
                  </a:pathLst>
                </a:custGeom>
                <a:solidFill>
                  <a:srgbClr val="606060"/>
                </a:solidFill>
                <a:ln w="9525">
                  <a:noFill/>
                  <a:round/>
                  <a:headEnd/>
                  <a:tailEnd/>
                </a:ln>
              </p:spPr>
              <p:txBody>
                <a:bodyPr/>
                <a:lstStyle/>
                <a:p>
                  <a:pPr>
                    <a:defRPr/>
                  </a:pPr>
                  <a:endParaRPr lang="es-ES_tradnl">
                    <a:latin typeface="Arial" charset="0"/>
                  </a:endParaRPr>
                </a:p>
              </p:txBody>
            </p:sp>
          </p:grpSp>
          <p:grpSp>
            <p:nvGrpSpPr>
              <p:cNvPr id="9260" name="Group 37">
                <a:extLst>
                  <a:ext uri="{FF2B5EF4-FFF2-40B4-BE49-F238E27FC236}">
                    <a16:creationId xmlns:a16="http://schemas.microsoft.com/office/drawing/2014/main" id="{29EDA145-FCB8-41CE-96F3-AA56ECA2E452}"/>
                  </a:ext>
                </a:extLst>
              </p:cNvPr>
              <p:cNvGrpSpPr>
                <a:grpSpLocks/>
              </p:cNvGrpSpPr>
              <p:nvPr/>
            </p:nvGrpSpPr>
            <p:grpSpPr bwMode="auto">
              <a:xfrm>
                <a:off x="2167" y="1792"/>
                <a:ext cx="322" cy="467"/>
                <a:chOff x="2167" y="1792"/>
                <a:chExt cx="322" cy="467"/>
              </a:xfrm>
            </p:grpSpPr>
            <p:sp>
              <p:nvSpPr>
                <p:cNvPr id="275494" name="Freeform 38">
                  <a:extLst>
                    <a:ext uri="{FF2B5EF4-FFF2-40B4-BE49-F238E27FC236}">
                      <a16:creationId xmlns:a16="http://schemas.microsoft.com/office/drawing/2014/main" id="{C946A7EC-8AA2-86BD-9867-5FC5A0463380}"/>
                    </a:ext>
                  </a:extLst>
                </p:cNvPr>
                <p:cNvSpPr>
                  <a:spLocks/>
                </p:cNvSpPr>
                <p:nvPr/>
              </p:nvSpPr>
              <p:spPr bwMode="auto">
                <a:xfrm>
                  <a:off x="2173" y="1792"/>
                  <a:ext cx="316" cy="254"/>
                </a:xfrm>
                <a:custGeom>
                  <a:avLst/>
                  <a:gdLst/>
                  <a:ahLst/>
                  <a:cxnLst>
                    <a:cxn ang="0">
                      <a:pos x="43" y="507"/>
                    </a:cxn>
                    <a:cxn ang="0">
                      <a:pos x="0" y="337"/>
                    </a:cxn>
                    <a:cxn ang="0">
                      <a:pos x="3" y="247"/>
                    </a:cxn>
                    <a:cxn ang="0">
                      <a:pos x="27" y="168"/>
                    </a:cxn>
                    <a:cxn ang="0">
                      <a:pos x="39" y="90"/>
                    </a:cxn>
                    <a:cxn ang="0">
                      <a:pos x="91" y="52"/>
                    </a:cxn>
                    <a:cxn ang="0">
                      <a:pos x="146" y="41"/>
                    </a:cxn>
                    <a:cxn ang="0">
                      <a:pos x="215" y="6"/>
                    </a:cxn>
                    <a:cxn ang="0">
                      <a:pos x="281" y="0"/>
                    </a:cxn>
                    <a:cxn ang="0">
                      <a:pos x="340" y="5"/>
                    </a:cxn>
                    <a:cxn ang="0">
                      <a:pos x="392" y="17"/>
                    </a:cxn>
                    <a:cxn ang="0">
                      <a:pos x="431" y="41"/>
                    </a:cxn>
                    <a:cxn ang="0">
                      <a:pos x="488" y="48"/>
                    </a:cxn>
                    <a:cxn ang="0">
                      <a:pos x="540" y="64"/>
                    </a:cxn>
                    <a:cxn ang="0">
                      <a:pos x="581" y="104"/>
                    </a:cxn>
                    <a:cxn ang="0">
                      <a:pos x="592" y="188"/>
                    </a:cxn>
                    <a:cxn ang="0">
                      <a:pos x="618" y="225"/>
                    </a:cxn>
                    <a:cxn ang="0">
                      <a:pos x="628" y="270"/>
                    </a:cxn>
                    <a:cxn ang="0">
                      <a:pos x="631" y="310"/>
                    </a:cxn>
                    <a:cxn ang="0">
                      <a:pos x="611" y="351"/>
                    </a:cxn>
                    <a:cxn ang="0">
                      <a:pos x="606" y="466"/>
                    </a:cxn>
                    <a:cxn ang="0">
                      <a:pos x="43" y="507"/>
                    </a:cxn>
                  </a:cxnLst>
                  <a:rect l="0" t="0" r="r" b="b"/>
                  <a:pathLst>
                    <a:path w="631" h="507">
                      <a:moveTo>
                        <a:pt x="43" y="507"/>
                      </a:moveTo>
                      <a:lnTo>
                        <a:pt x="0" y="337"/>
                      </a:lnTo>
                      <a:lnTo>
                        <a:pt x="3" y="247"/>
                      </a:lnTo>
                      <a:lnTo>
                        <a:pt x="27" y="168"/>
                      </a:lnTo>
                      <a:lnTo>
                        <a:pt x="39" y="90"/>
                      </a:lnTo>
                      <a:lnTo>
                        <a:pt x="91" y="52"/>
                      </a:lnTo>
                      <a:lnTo>
                        <a:pt x="146" y="41"/>
                      </a:lnTo>
                      <a:lnTo>
                        <a:pt x="215" y="6"/>
                      </a:lnTo>
                      <a:lnTo>
                        <a:pt x="281" y="0"/>
                      </a:lnTo>
                      <a:lnTo>
                        <a:pt x="340" y="5"/>
                      </a:lnTo>
                      <a:lnTo>
                        <a:pt x="392" y="17"/>
                      </a:lnTo>
                      <a:lnTo>
                        <a:pt x="431" y="41"/>
                      </a:lnTo>
                      <a:lnTo>
                        <a:pt x="488" y="48"/>
                      </a:lnTo>
                      <a:lnTo>
                        <a:pt x="540" y="64"/>
                      </a:lnTo>
                      <a:lnTo>
                        <a:pt x="581" y="104"/>
                      </a:lnTo>
                      <a:lnTo>
                        <a:pt x="592" y="188"/>
                      </a:lnTo>
                      <a:lnTo>
                        <a:pt x="618" y="225"/>
                      </a:lnTo>
                      <a:lnTo>
                        <a:pt x="628" y="270"/>
                      </a:lnTo>
                      <a:lnTo>
                        <a:pt x="631" y="310"/>
                      </a:lnTo>
                      <a:lnTo>
                        <a:pt x="611" y="351"/>
                      </a:lnTo>
                      <a:lnTo>
                        <a:pt x="606" y="466"/>
                      </a:lnTo>
                      <a:lnTo>
                        <a:pt x="43" y="507"/>
                      </a:lnTo>
                      <a:close/>
                    </a:path>
                  </a:pathLst>
                </a:custGeom>
                <a:solidFill>
                  <a:srgbClr val="201000"/>
                </a:solidFill>
                <a:ln w="11113">
                  <a:solidFill>
                    <a:srgbClr val="201000"/>
                  </a:solidFill>
                  <a:prstDash val="solid"/>
                  <a:round/>
                  <a:headEnd/>
                  <a:tailEnd/>
                </a:ln>
              </p:spPr>
              <p:txBody>
                <a:bodyPr/>
                <a:lstStyle/>
                <a:p>
                  <a:pPr>
                    <a:defRPr/>
                  </a:pPr>
                  <a:endParaRPr lang="es-ES_tradnl">
                    <a:latin typeface="Arial" charset="0"/>
                  </a:endParaRPr>
                </a:p>
              </p:txBody>
            </p:sp>
            <p:sp>
              <p:nvSpPr>
                <p:cNvPr id="275495" name="Freeform 39">
                  <a:extLst>
                    <a:ext uri="{FF2B5EF4-FFF2-40B4-BE49-F238E27FC236}">
                      <a16:creationId xmlns:a16="http://schemas.microsoft.com/office/drawing/2014/main" id="{BDF570B5-E807-984C-704C-94BF34563FEE}"/>
                    </a:ext>
                  </a:extLst>
                </p:cNvPr>
                <p:cNvSpPr>
                  <a:spLocks/>
                </p:cNvSpPr>
                <p:nvPr/>
              </p:nvSpPr>
              <p:spPr bwMode="auto">
                <a:xfrm>
                  <a:off x="2168" y="1857"/>
                  <a:ext cx="318" cy="402"/>
                </a:xfrm>
                <a:custGeom>
                  <a:avLst/>
                  <a:gdLst/>
                  <a:ahLst/>
                  <a:cxnLst>
                    <a:cxn ang="0">
                      <a:pos x="304" y="41"/>
                    </a:cxn>
                    <a:cxn ang="0">
                      <a:pos x="216" y="0"/>
                    </a:cxn>
                    <a:cxn ang="0">
                      <a:pos x="128" y="41"/>
                    </a:cxn>
                    <a:cxn ang="0">
                      <a:pos x="116" y="64"/>
                    </a:cxn>
                    <a:cxn ang="0">
                      <a:pos x="121" y="133"/>
                    </a:cxn>
                    <a:cxn ang="0">
                      <a:pos x="132" y="221"/>
                    </a:cxn>
                    <a:cxn ang="0">
                      <a:pos x="102" y="296"/>
                    </a:cxn>
                    <a:cxn ang="0">
                      <a:pos x="102" y="369"/>
                    </a:cxn>
                    <a:cxn ang="0">
                      <a:pos x="80" y="362"/>
                    </a:cxn>
                    <a:cxn ang="0">
                      <a:pos x="69" y="289"/>
                    </a:cxn>
                    <a:cxn ang="0">
                      <a:pos x="43" y="242"/>
                    </a:cxn>
                    <a:cxn ang="0">
                      <a:pos x="23" y="233"/>
                    </a:cxn>
                    <a:cxn ang="0">
                      <a:pos x="4" y="247"/>
                    </a:cxn>
                    <a:cxn ang="0">
                      <a:pos x="0" y="294"/>
                    </a:cxn>
                    <a:cxn ang="0">
                      <a:pos x="11" y="353"/>
                    </a:cxn>
                    <a:cxn ang="0">
                      <a:pos x="30" y="400"/>
                    </a:cxn>
                    <a:cxn ang="0">
                      <a:pos x="49" y="424"/>
                    </a:cxn>
                    <a:cxn ang="0">
                      <a:pos x="75" y="450"/>
                    </a:cxn>
                    <a:cxn ang="0">
                      <a:pos x="81" y="514"/>
                    </a:cxn>
                    <a:cxn ang="0">
                      <a:pos x="107" y="592"/>
                    </a:cxn>
                    <a:cxn ang="0">
                      <a:pos x="128" y="622"/>
                    </a:cxn>
                    <a:cxn ang="0">
                      <a:pos x="128" y="727"/>
                    </a:cxn>
                    <a:cxn ang="0">
                      <a:pos x="216" y="769"/>
                    </a:cxn>
                    <a:cxn ang="0">
                      <a:pos x="308" y="804"/>
                    </a:cxn>
                    <a:cxn ang="0">
                      <a:pos x="344" y="804"/>
                    </a:cxn>
                    <a:cxn ang="0">
                      <a:pos x="397" y="790"/>
                    </a:cxn>
                    <a:cxn ang="0">
                      <a:pos x="473" y="753"/>
                    </a:cxn>
                    <a:cxn ang="0">
                      <a:pos x="520" y="726"/>
                    </a:cxn>
                    <a:cxn ang="0">
                      <a:pos x="529" y="721"/>
                    </a:cxn>
                    <a:cxn ang="0">
                      <a:pos x="534" y="639"/>
                    </a:cxn>
                    <a:cxn ang="0">
                      <a:pos x="546" y="587"/>
                    </a:cxn>
                    <a:cxn ang="0">
                      <a:pos x="556" y="551"/>
                    </a:cxn>
                    <a:cxn ang="0">
                      <a:pos x="570" y="509"/>
                    </a:cxn>
                    <a:cxn ang="0">
                      <a:pos x="572" y="461"/>
                    </a:cxn>
                    <a:cxn ang="0">
                      <a:pos x="622" y="424"/>
                    </a:cxn>
                    <a:cxn ang="0">
                      <a:pos x="637" y="357"/>
                    </a:cxn>
                    <a:cxn ang="0">
                      <a:pos x="632" y="315"/>
                    </a:cxn>
                    <a:cxn ang="0">
                      <a:pos x="622" y="270"/>
                    </a:cxn>
                    <a:cxn ang="0">
                      <a:pos x="611" y="254"/>
                    </a:cxn>
                    <a:cxn ang="0">
                      <a:pos x="585" y="244"/>
                    </a:cxn>
                    <a:cxn ang="0">
                      <a:pos x="570" y="259"/>
                    </a:cxn>
                    <a:cxn ang="0">
                      <a:pos x="563" y="270"/>
                    </a:cxn>
                    <a:cxn ang="0">
                      <a:pos x="558" y="287"/>
                    </a:cxn>
                    <a:cxn ang="0">
                      <a:pos x="549" y="350"/>
                    </a:cxn>
                    <a:cxn ang="0">
                      <a:pos x="541" y="350"/>
                    </a:cxn>
                    <a:cxn ang="0">
                      <a:pos x="541" y="270"/>
                    </a:cxn>
                    <a:cxn ang="0">
                      <a:pos x="568" y="221"/>
                    </a:cxn>
                    <a:cxn ang="0">
                      <a:pos x="551" y="129"/>
                    </a:cxn>
                    <a:cxn ang="0">
                      <a:pos x="539" y="58"/>
                    </a:cxn>
                    <a:cxn ang="0">
                      <a:pos x="494" y="15"/>
                    </a:cxn>
                    <a:cxn ang="0">
                      <a:pos x="444" y="0"/>
                    </a:cxn>
                    <a:cxn ang="0">
                      <a:pos x="390" y="0"/>
                    </a:cxn>
                    <a:cxn ang="0">
                      <a:pos x="304" y="41"/>
                    </a:cxn>
                  </a:cxnLst>
                  <a:rect l="0" t="0" r="r" b="b"/>
                  <a:pathLst>
                    <a:path w="637" h="804">
                      <a:moveTo>
                        <a:pt x="304" y="41"/>
                      </a:moveTo>
                      <a:lnTo>
                        <a:pt x="216" y="0"/>
                      </a:lnTo>
                      <a:lnTo>
                        <a:pt x="128" y="41"/>
                      </a:lnTo>
                      <a:lnTo>
                        <a:pt x="116" y="64"/>
                      </a:lnTo>
                      <a:lnTo>
                        <a:pt x="121" y="133"/>
                      </a:lnTo>
                      <a:lnTo>
                        <a:pt x="132" y="221"/>
                      </a:lnTo>
                      <a:lnTo>
                        <a:pt x="102" y="296"/>
                      </a:lnTo>
                      <a:lnTo>
                        <a:pt x="102" y="369"/>
                      </a:lnTo>
                      <a:lnTo>
                        <a:pt x="80" y="362"/>
                      </a:lnTo>
                      <a:lnTo>
                        <a:pt x="69" y="289"/>
                      </a:lnTo>
                      <a:lnTo>
                        <a:pt x="43" y="242"/>
                      </a:lnTo>
                      <a:lnTo>
                        <a:pt x="23" y="233"/>
                      </a:lnTo>
                      <a:lnTo>
                        <a:pt x="4" y="247"/>
                      </a:lnTo>
                      <a:lnTo>
                        <a:pt x="0" y="294"/>
                      </a:lnTo>
                      <a:lnTo>
                        <a:pt x="11" y="353"/>
                      </a:lnTo>
                      <a:lnTo>
                        <a:pt x="30" y="400"/>
                      </a:lnTo>
                      <a:lnTo>
                        <a:pt x="49" y="424"/>
                      </a:lnTo>
                      <a:lnTo>
                        <a:pt x="75" y="450"/>
                      </a:lnTo>
                      <a:lnTo>
                        <a:pt x="81" y="514"/>
                      </a:lnTo>
                      <a:lnTo>
                        <a:pt x="107" y="592"/>
                      </a:lnTo>
                      <a:lnTo>
                        <a:pt x="128" y="622"/>
                      </a:lnTo>
                      <a:lnTo>
                        <a:pt x="128" y="727"/>
                      </a:lnTo>
                      <a:lnTo>
                        <a:pt x="216" y="769"/>
                      </a:lnTo>
                      <a:lnTo>
                        <a:pt x="308" y="804"/>
                      </a:lnTo>
                      <a:lnTo>
                        <a:pt x="344" y="804"/>
                      </a:lnTo>
                      <a:lnTo>
                        <a:pt x="397" y="790"/>
                      </a:lnTo>
                      <a:lnTo>
                        <a:pt x="473" y="753"/>
                      </a:lnTo>
                      <a:lnTo>
                        <a:pt x="520" y="726"/>
                      </a:lnTo>
                      <a:lnTo>
                        <a:pt x="529" y="721"/>
                      </a:lnTo>
                      <a:lnTo>
                        <a:pt x="534" y="639"/>
                      </a:lnTo>
                      <a:lnTo>
                        <a:pt x="546" y="587"/>
                      </a:lnTo>
                      <a:lnTo>
                        <a:pt x="556" y="551"/>
                      </a:lnTo>
                      <a:lnTo>
                        <a:pt x="570" y="509"/>
                      </a:lnTo>
                      <a:lnTo>
                        <a:pt x="572" y="461"/>
                      </a:lnTo>
                      <a:lnTo>
                        <a:pt x="622" y="424"/>
                      </a:lnTo>
                      <a:lnTo>
                        <a:pt x="637" y="357"/>
                      </a:lnTo>
                      <a:lnTo>
                        <a:pt x="632" y="315"/>
                      </a:lnTo>
                      <a:lnTo>
                        <a:pt x="622" y="270"/>
                      </a:lnTo>
                      <a:lnTo>
                        <a:pt x="611" y="254"/>
                      </a:lnTo>
                      <a:lnTo>
                        <a:pt x="585" y="244"/>
                      </a:lnTo>
                      <a:lnTo>
                        <a:pt x="570" y="259"/>
                      </a:lnTo>
                      <a:lnTo>
                        <a:pt x="563" y="270"/>
                      </a:lnTo>
                      <a:lnTo>
                        <a:pt x="558" y="287"/>
                      </a:lnTo>
                      <a:lnTo>
                        <a:pt x="549" y="350"/>
                      </a:lnTo>
                      <a:lnTo>
                        <a:pt x="541" y="350"/>
                      </a:lnTo>
                      <a:lnTo>
                        <a:pt x="541" y="270"/>
                      </a:lnTo>
                      <a:lnTo>
                        <a:pt x="568" y="221"/>
                      </a:lnTo>
                      <a:lnTo>
                        <a:pt x="551" y="129"/>
                      </a:lnTo>
                      <a:lnTo>
                        <a:pt x="539" y="58"/>
                      </a:lnTo>
                      <a:lnTo>
                        <a:pt x="494" y="15"/>
                      </a:lnTo>
                      <a:lnTo>
                        <a:pt x="444" y="0"/>
                      </a:lnTo>
                      <a:lnTo>
                        <a:pt x="390" y="0"/>
                      </a:lnTo>
                      <a:lnTo>
                        <a:pt x="304" y="41"/>
                      </a:lnTo>
                      <a:close/>
                    </a:path>
                  </a:pathLst>
                </a:custGeom>
                <a:solidFill>
                  <a:srgbClr val="FFC080"/>
                </a:solidFill>
                <a:ln w="11113">
                  <a:solidFill>
                    <a:srgbClr val="603000"/>
                  </a:solidFill>
                  <a:prstDash val="solid"/>
                  <a:round/>
                  <a:headEnd/>
                  <a:tailEnd/>
                </a:ln>
              </p:spPr>
              <p:txBody>
                <a:bodyPr/>
                <a:lstStyle/>
                <a:p>
                  <a:pPr>
                    <a:defRPr/>
                  </a:pPr>
                  <a:endParaRPr lang="es-ES_tradnl">
                    <a:latin typeface="Arial" charset="0"/>
                  </a:endParaRPr>
                </a:p>
              </p:txBody>
            </p:sp>
            <p:sp>
              <p:nvSpPr>
                <p:cNvPr id="275496" name="Freeform 40">
                  <a:extLst>
                    <a:ext uri="{FF2B5EF4-FFF2-40B4-BE49-F238E27FC236}">
                      <a16:creationId xmlns:a16="http://schemas.microsoft.com/office/drawing/2014/main" id="{95AFCEA9-67AF-0225-57E4-AD3524D85791}"/>
                    </a:ext>
                  </a:extLst>
                </p:cNvPr>
                <p:cNvSpPr>
                  <a:spLocks/>
                </p:cNvSpPr>
                <p:nvPr/>
              </p:nvSpPr>
              <p:spPr bwMode="auto">
                <a:xfrm>
                  <a:off x="2167" y="1857"/>
                  <a:ext cx="222" cy="401"/>
                </a:xfrm>
                <a:custGeom>
                  <a:avLst/>
                  <a:gdLst/>
                  <a:ahLst/>
                  <a:cxnLst>
                    <a:cxn ang="0">
                      <a:pos x="207" y="58"/>
                    </a:cxn>
                    <a:cxn ang="0">
                      <a:pos x="196" y="147"/>
                    </a:cxn>
                    <a:cxn ang="0">
                      <a:pos x="219" y="206"/>
                    </a:cxn>
                    <a:cxn ang="0">
                      <a:pos x="298" y="214"/>
                    </a:cxn>
                    <a:cxn ang="0">
                      <a:pos x="328" y="308"/>
                    </a:cxn>
                    <a:cxn ang="0">
                      <a:pos x="290" y="440"/>
                    </a:cxn>
                    <a:cxn ang="0">
                      <a:pos x="314" y="466"/>
                    </a:cxn>
                    <a:cxn ang="0">
                      <a:pos x="348" y="466"/>
                    </a:cxn>
                    <a:cxn ang="0">
                      <a:pos x="376" y="450"/>
                    </a:cxn>
                    <a:cxn ang="0">
                      <a:pos x="352" y="476"/>
                    </a:cxn>
                    <a:cxn ang="0">
                      <a:pos x="291" y="495"/>
                    </a:cxn>
                    <a:cxn ang="0">
                      <a:pos x="272" y="454"/>
                    </a:cxn>
                    <a:cxn ang="0">
                      <a:pos x="291" y="376"/>
                    </a:cxn>
                    <a:cxn ang="0">
                      <a:pos x="255" y="310"/>
                    </a:cxn>
                    <a:cxn ang="0">
                      <a:pos x="205" y="324"/>
                    </a:cxn>
                    <a:cxn ang="0">
                      <a:pos x="186" y="396"/>
                    </a:cxn>
                    <a:cxn ang="0">
                      <a:pos x="189" y="487"/>
                    </a:cxn>
                    <a:cxn ang="0">
                      <a:pos x="191" y="578"/>
                    </a:cxn>
                    <a:cxn ang="0">
                      <a:pos x="229" y="648"/>
                    </a:cxn>
                    <a:cxn ang="0">
                      <a:pos x="314" y="688"/>
                    </a:cxn>
                    <a:cxn ang="0">
                      <a:pos x="445" y="662"/>
                    </a:cxn>
                    <a:cxn ang="0">
                      <a:pos x="333" y="760"/>
                    </a:cxn>
                    <a:cxn ang="0">
                      <a:pos x="219" y="766"/>
                    </a:cxn>
                    <a:cxn ang="0">
                      <a:pos x="131" y="625"/>
                    </a:cxn>
                    <a:cxn ang="0">
                      <a:pos x="82" y="506"/>
                    </a:cxn>
                    <a:cxn ang="0">
                      <a:pos x="32" y="402"/>
                    </a:cxn>
                    <a:cxn ang="0">
                      <a:pos x="0" y="294"/>
                    </a:cxn>
                    <a:cxn ang="0">
                      <a:pos x="24" y="235"/>
                    </a:cxn>
                    <a:cxn ang="0">
                      <a:pos x="69" y="294"/>
                    </a:cxn>
                    <a:cxn ang="0">
                      <a:pos x="103" y="370"/>
                    </a:cxn>
                    <a:cxn ang="0">
                      <a:pos x="129" y="218"/>
                    </a:cxn>
                    <a:cxn ang="0">
                      <a:pos x="129" y="41"/>
                    </a:cxn>
                  </a:cxnLst>
                  <a:rect l="0" t="0" r="r" b="b"/>
                  <a:pathLst>
                    <a:path w="445" h="800">
                      <a:moveTo>
                        <a:pt x="215" y="0"/>
                      </a:moveTo>
                      <a:lnTo>
                        <a:pt x="207" y="58"/>
                      </a:lnTo>
                      <a:lnTo>
                        <a:pt x="198" y="110"/>
                      </a:lnTo>
                      <a:lnTo>
                        <a:pt x="196" y="147"/>
                      </a:lnTo>
                      <a:lnTo>
                        <a:pt x="202" y="181"/>
                      </a:lnTo>
                      <a:lnTo>
                        <a:pt x="219" y="206"/>
                      </a:lnTo>
                      <a:lnTo>
                        <a:pt x="265" y="214"/>
                      </a:lnTo>
                      <a:lnTo>
                        <a:pt x="298" y="214"/>
                      </a:lnTo>
                      <a:lnTo>
                        <a:pt x="328" y="237"/>
                      </a:lnTo>
                      <a:lnTo>
                        <a:pt x="328" y="308"/>
                      </a:lnTo>
                      <a:lnTo>
                        <a:pt x="307" y="400"/>
                      </a:lnTo>
                      <a:lnTo>
                        <a:pt x="290" y="440"/>
                      </a:lnTo>
                      <a:lnTo>
                        <a:pt x="297" y="455"/>
                      </a:lnTo>
                      <a:lnTo>
                        <a:pt x="314" y="466"/>
                      </a:lnTo>
                      <a:lnTo>
                        <a:pt x="329" y="467"/>
                      </a:lnTo>
                      <a:lnTo>
                        <a:pt x="348" y="466"/>
                      </a:lnTo>
                      <a:lnTo>
                        <a:pt x="359" y="455"/>
                      </a:lnTo>
                      <a:lnTo>
                        <a:pt x="376" y="450"/>
                      </a:lnTo>
                      <a:lnTo>
                        <a:pt x="379" y="461"/>
                      </a:lnTo>
                      <a:lnTo>
                        <a:pt x="352" y="476"/>
                      </a:lnTo>
                      <a:lnTo>
                        <a:pt x="322" y="497"/>
                      </a:lnTo>
                      <a:lnTo>
                        <a:pt x="291" y="495"/>
                      </a:lnTo>
                      <a:lnTo>
                        <a:pt x="278" y="471"/>
                      </a:lnTo>
                      <a:lnTo>
                        <a:pt x="272" y="454"/>
                      </a:lnTo>
                      <a:lnTo>
                        <a:pt x="281" y="435"/>
                      </a:lnTo>
                      <a:lnTo>
                        <a:pt x="291" y="376"/>
                      </a:lnTo>
                      <a:lnTo>
                        <a:pt x="286" y="315"/>
                      </a:lnTo>
                      <a:lnTo>
                        <a:pt x="255" y="310"/>
                      </a:lnTo>
                      <a:lnTo>
                        <a:pt x="229" y="315"/>
                      </a:lnTo>
                      <a:lnTo>
                        <a:pt x="205" y="324"/>
                      </a:lnTo>
                      <a:lnTo>
                        <a:pt x="177" y="344"/>
                      </a:lnTo>
                      <a:lnTo>
                        <a:pt x="186" y="396"/>
                      </a:lnTo>
                      <a:lnTo>
                        <a:pt x="193" y="445"/>
                      </a:lnTo>
                      <a:lnTo>
                        <a:pt x="189" y="487"/>
                      </a:lnTo>
                      <a:lnTo>
                        <a:pt x="184" y="521"/>
                      </a:lnTo>
                      <a:lnTo>
                        <a:pt x="191" y="578"/>
                      </a:lnTo>
                      <a:lnTo>
                        <a:pt x="210" y="620"/>
                      </a:lnTo>
                      <a:lnTo>
                        <a:pt x="229" y="648"/>
                      </a:lnTo>
                      <a:lnTo>
                        <a:pt x="260" y="670"/>
                      </a:lnTo>
                      <a:lnTo>
                        <a:pt x="314" y="688"/>
                      </a:lnTo>
                      <a:lnTo>
                        <a:pt x="378" y="682"/>
                      </a:lnTo>
                      <a:lnTo>
                        <a:pt x="445" y="662"/>
                      </a:lnTo>
                      <a:lnTo>
                        <a:pt x="336" y="708"/>
                      </a:lnTo>
                      <a:lnTo>
                        <a:pt x="333" y="760"/>
                      </a:lnTo>
                      <a:lnTo>
                        <a:pt x="310" y="800"/>
                      </a:lnTo>
                      <a:lnTo>
                        <a:pt x="219" y="766"/>
                      </a:lnTo>
                      <a:lnTo>
                        <a:pt x="126" y="729"/>
                      </a:lnTo>
                      <a:lnTo>
                        <a:pt x="131" y="625"/>
                      </a:lnTo>
                      <a:lnTo>
                        <a:pt x="105" y="584"/>
                      </a:lnTo>
                      <a:lnTo>
                        <a:pt x="82" y="506"/>
                      </a:lnTo>
                      <a:lnTo>
                        <a:pt x="76" y="454"/>
                      </a:lnTo>
                      <a:lnTo>
                        <a:pt x="32" y="402"/>
                      </a:lnTo>
                      <a:lnTo>
                        <a:pt x="10" y="351"/>
                      </a:lnTo>
                      <a:lnTo>
                        <a:pt x="0" y="294"/>
                      </a:lnTo>
                      <a:lnTo>
                        <a:pt x="5" y="246"/>
                      </a:lnTo>
                      <a:lnTo>
                        <a:pt x="24" y="235"/>
                      </a:lnTo>
                      <a:lnTo>
                        <a:pt x="43" y="242"/>
                      </a:lnTo>
                      <a:lnTo>
                        <a:pt x="69" y="294"/>
                      </a:lnTo>
                      <a:lnTo>
                        <a:pt x="79" y="357"/>
                      </a:lnTo>
                      <a:lnTo>
                        <a:pt x="103" y="370"/>
                      </a:lnTo>
                      <a:lnTo>
                        <a:pt x="107" y="289"/>
                      </a:lnTo>
                      <a:lnTo>
                        <a:pt x="129" y="218"/>
                      </a:lnTo>
                      <a:lnTo>
                        <a:pt x="114" y="69"/>
                      </a:lnTo>
                      <a:lnTo>
                        <a:pt x="129" y="41"/>
                      </a:lnTo>
                      <a:lnTo>
                        <a:pt x="215" y="0"/>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497" name="Freeform 41">
                  <a:extLst>
                    <a:ext uri="{FF2B5EF4-FFF2-40B4-BE49-F238E27FC236}">
                      <a16:creationId xmlns:a16="http://schemas.microsoft.com/office/drawing/2014/main" id="{AD6002A1-6A67-8DA0-F092-5F917FF730B3}"/>
                    </a:ext>
                  </a:extLst>
                </p:cNvPr>
                <p:cNvSpPr>
                  <a:spLocks/>
                </p:cNvSpPr>
                <p:nvPr/>
              </p:nvSpPr>
              <p:spPr bwMode="auto">
                <a:xfrm>
                  <a:off x="2350" y="1974"/>
                  <a:ext cx="69" cy="51"/>
                </a:xfrm>
                <a:custGeom>
                  <a:avLst/>
                  <a:gdLst/>
                  <a:ahLst/>
                  <a:cxnLst>
                    <a:cxn ang="0">
                      <a:pos x="15" y="16"/>
                    </a:cxn>
                    <a:cxn ang="0">
                      <a:pos x="48" y="0"/>
                    </a:cxn>
                    <a:cxn ang="0">
                      <a:pos x="110" y="2"/>
                    </a:cxn>
                    <a:cxn ang="0">
                      <a:pos x="138" y="21"/>
                    </a:cxn>
                    <a:cxn ang="0">
                      <a:pos x="117" y="23"/>
                    </a:cxn>
                    <a:cxn ang="0">
                      <a:pos x="108" y="61"/>
                    </a:cxn>
                    <a:cxn ang="0">
                      <a:pos x="60" y="70"/>
                    </a:cxn>
                    <a:cxn ang="0">
                      <a:pos x="38" y="70"/>
                    </a:cxn>
                    <a:cxn ang="0">
                      <a:pos x="51" y="103"/>
                    </a:cxn>
                    <a:cxn ang="0">
                      <a:pos x="17" y="80"/>
                    </a:cxn>
                    <a:cxn ang="0">
                      <a:pos x="0" y="46"/>
                    </a:cxn>
                    <a:cxn ang="0">
                      <a:pos x="15" y="16"/>
                    </a:cxn>
                  </a:cxnLst>
                  <a:rect l="0" t="0" r="r" b="b"/>
                  <a:pathLst>
                    <a:path w="138" h="103">
                      <a:moveTo>
                        <a:pt x="15" y="16"/>
                      </a:moveTo>
                      <a:lnTo>
                        <a:pt x="48" y="0"/>
                      </a:lnTo>
                      <a:lnTo>
                        <a:pt x="110" y="2"/>
                      </a:lnTo>
                      <a:lnTo>
                        <a:pt x="138" y="21"/>
                      </a:lnTo>
                      <a:lnTo>
                        <a:pt x="117" y="23"/>
                      </a:lnTo>
                      <a:lnTo>
                        <a:pt x="108" y="61"/>
                      </a:lnTo>
                      <a:lnTo>
                        <a:pt x="60" y="70"/>
                      </a:lnTo>
                      <a:lnTo>
                        <a:pt x="38" y="70"/>
                      </a:lnTo>
                      <a:lnTo>
                        <a:pt x="51" y="103"/>
                      </a:lnTo>
                      <a:lnTo>
                        <a:pt x="17" y="80"/>
                      </a:lnTo>
                      <a:lnTo>
                        <a:pt x="0" y="46"/>
                      </a:lnTo>
                      <a:lnTo>
                        <a:pt x="15" y="16"/>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498" name="Freeform 42">
                  <a:extLst>
                    <a:ext uri="{FF2B5EF4-FFF2-40B4-BE49-F238E27FC236}">
                      <a16:creationId xmlns:a16="http://schemas.microsoft.com/office/drawing/2014/main" id="{9E199177-2907-4A13-55E2-219D192EBF0B}"/>
                    </a:ext>
                  </a:extLst>
                </p:cNvPr>
                <p:cNvSpPr>
                  <a:spLocks/>
                </p:cNvSpPr>
                <p:nvPr/>
              </p:nvSpPr>
              <p:spPr bwMode="auto">
                <a:xfrm>
                  <a:off x="2295" y="2135"/>
                  <a:ext cx="83" cy="15"/>
                </a:xfrm>
                <a:custGeom>
                  <a:avLst/>
                  <a:gdLst/>
                  <a:ahLst/>
                  <a:cxnLst>
                    <a:cxn ang="0">
                      <a:pos x="3" y="10"/>
                    </a:cxn>
                    <a:cxn ang="0">
                      <a:pos x="19" y="12"/>
                    </a:cxn>
                    <a:cxn ang="0">
                      <a:pos x="53" y="2"/>
                    </a:cxn>
                    <a:cxn ang="0">
                      <a:pos x="74" y="5"/>
                    </a:cxn>
                    <a:cxn ang="0">
                      <a:pos x="95" y="0"/>
                    </a:cxn>
                    <a:cxn ang="0">
                      <a:pos x="134" y="7"/>
                    </a:cxn>
                    <a:cxn ang="0">
                      <a:pos x="162" y="3"/>
                    </a:cxn>
                    <a:cxn ang="0">
                      <a:pos x="166" y="22"/>
                    </a:cxn>
                    <a:cxn ang="0">
                      <a:pos x="133" y="12"/>
                    </a:cxn>
                    <a:cxn ang="0">
                      <a:pos x="109" y="10"/>
                    </a:cxn>
                    <a:cxn ang="0">
                      <a:pos x="77" y="14"/>
                    </a:cxn>
                    <a:cxn ang="0">
                      <a:pos x="55" y="10"/>
                    </a:cxn>
                    <a:cxn ang="0">
                      <a:pos x="19" y="19"/>
                    </a:cxn>
                    <a:cxn ang="0">
                      <a:pos x="0" y="29"/>
                    </a:cxn>
                    <a:cxn ang="0">
                      <a:pos x="3" y="10"/>
                    </a:cxn>
                  </a:cxnLst>
                  <a:rect l="0" t="0" r="r" b="b"/>
                  <a:pathLst>
                    <a:path w="166" h="29">
                      <a:moveTo>
                        <a:pt x="3" y="10"/>
                      </a:moveTo>
                      <a:lnTo>
                        <a:pt x="19" y="12"/>
                      </a:lnTo>
                      <a:lnTo>
                        <a:pt x="53" y="2"/>
                      </a:lnTo>
                      <a:lnTo>
                        <a:pt x="74" y="5"/>
                      </a:lnTo>
                      <a:lnTo>
                        <a:pt x="95" y="0"/>
                      </a:lnTo>
                      <a:lnTo>
                        <a:pt x="134" y="7"/>
                      </a:lnTo>
                      <a:lnTo>
                        <a:pt x="162" y="3"/>
                      </a:lnTo>
                      <a:lnTo>
                        <a:pt x="166" y="22"/>
                      </a:lnTo>
                      <a:lnTo>
                        <a:pt x="133" y="12"/>
                      </a:lnTo>
                      <a:lnTo>
                        <a:pt x="109" y="10"/>
                      </a:lnTo>
                      <a:lnTo>
                        <a:pt x="77" y="14"/>
                      </a:lnTo>
                      <a:lnTo>
                        <a:pt x="55" y="10"/>
                      </a:lnTo>
                      <a:lnTo>
                        <a:pt x="19" y="19"/>
                      </a:lnTo>
                      <a:lnTo>
                        <a:pt x="0" y="29"/>
                      </a:lnTo>
                      <a:lnTo>
                        <a:pt x="3" y="10"/>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499" name="Freeform 43">
                  <a:extLst>
                    <a:ext uri="{FF2B5EF4-FFF2-40B4-BE49-F238E27FC236}">
                      <a16:creationId xmlns:a16="http://schemas.microsoft.com/office/drawing/2014/main" id="{67756639-1018-5AAB-42BA-1A3326B847FC}"/>
                    </a:ext>
                  </a:extLst>
                </p:cNvPr>
                <p:cNvSpPr>
                  <a:spLocks/>
                </p:cNvSpPr>
                <p:nvPr/>
              </p:nvSpPr>
              <p:spPr bwMode="auto">
                <a:xfrm>
                  <a:off x="2307" y="2158"/>
                  <a:ext cx="50" cy="16"/>
                </a:xfrm>
                <a:custGeom>
                  <a:avLst/>
                  <a:gdLst/>
                  <a:ahLst/>
                  <a:cxnLst>
                    <a:cxn ang="0">
                      <a:pos x="100" y="0"/>
                    </a:cxn>
                    <a:cxn ang="0">
                      <a:pos x="61" y="5"/>
                    </a:cxn>
                    <a:cxn ang="0">
                      <a:pos x="19" y="2"/>
                    </a:cxn>
                    <a:cxn ang="0">
                      <a:pos x="0" y="2"/>
                    </a:cxn>
                    <a:cxn ang="0">
                      <a:pos x="0" y="22"/>
                    </a:cxn>
                    <a:cxn ang="0">
                      <a:pos x="11" y="31"/>
                    </a:cxn>
                    <a:cxn ang="0">
                      <a:pos x="43" y="21"/>
                    </a:cxn>
                    <a:cxn ang="0">
                      <a:pos x="71" y="16"/>
                    </a:cxn>
                    <a:cxn ang="0">
                      <a:pos x="100" y="0"/>
                    </a:cxn>
                  </a:cxnLst>
                  <a:rect l="0" t="0" r="r" b="b"/>
                  <a:pathLst>
                    <a:path w="100" h="31">
                      <a:moveTo>
                        <a:pt x="100" y="0"/>
                      </a:moveTo>
                      <a:lnTo>
                        <a:pt x="61" y="5"/>
                      </a:lnTo>
                      <a:lnTo>
                        <a:pt x="19" y="2"/>
                      </a:lnTo>
                      <a:lnTo>
                        <a:pt x="0" y="2"/>
                      </a:lnTo>
                      <a:lnTo>
                        <a:pt x="0" y="22"/>
                      </a:lnTo>
                      <a:lnTo>
                        <a:pt x="11" y="31"/>
                      </a:lnTo>
                      <a:lnTo>
                        <a:pt x="43" y="21"/>
                      </a:lnTo>
                      <a:lnTo>
                        <a:pt x="71" y="16"/>
                      </a:lnTo>
                      <a:lnTo>
                        <a:pt x="100" y="0"/>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500" name="Freeform 44">
                  <a:extLst>
                    <a:ext uri="{FF2B5EF4-FFF2-40B4-BE49-F238E27FC236}">
                      <a16:creationId xmlns:a16="http://schemas.microsoft.com/office/drawing/2014/main" id="{28E437BA-AB91-7E0D-AEE1-05B772F2D797}"/>
                    </a:ext>
                  </a:extLst>
                </p:cNvPr>
                <p:cNvSpPr>
                  <a:spLocks/>
                </p:cNvSpPr>
                <p:nvPr/>
              </p:nvSpPr>
              <p:spPr bwMode="auto">
                <a:xfrm>
                  <a:off x="2334" y="2112"/>
                  <a:ext cx="5" cy="17"/>
                </a:xfrm>
                <a:custGeom>
                  <a:avLst/>
                  <a:gdLst/>
                  <a:ahLst/>
                  <a:cxnLst>
                    <a:cxn ang="0">
                      <a:pos x="6" y="0"/>
                    </a:cxn>
                    <a:cxn ang="0">
                      <a:pos x="7" y="23"/>
                    </a:cxn>
                    <a:cxn ang="0">
                      <a:pos x="9" y="31"/>
                    </a:cxn>
                    <a:cxn ang="0">
                      <a:pos x="0" y="35"/>
                    </a:cxn>
                    <a:cxn ang="0">
                      <a:pos x="2" y="21"/>
                    </a:cxn>
                    <a:cxn ang="0">
                      <a:pos x="6" y="0"/>
                    </a:cxn>
                  </a:cxnLst>
                  <a:rect l="0" t="0" r="r" b="b"/>
                  <a:pathLst>
                    <a:path w="9" h="35">
                      <a:moveTo>
                        <a:pt x="6" y="0"/>
                      </a:moveTo>
                      <a:lnTo>
                        <a:pt x="7" y="23"/>
                      </a:lnTo>
                      <a:lnTo>
                        <a:pt x="9" y="31"/>
                      </a:lnTo>
                      <a:lnTo>
                        <a:pt x="0" y="35"/>
                      </a:lnTo>
                      <a:lnTo>
                        <a:pt x="2" y="21"/>
                      </a:lnTo>
                      <a:lnTo>
                        <a:pt x="6" y="0"/>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501" name="Freeform 45">
                  <a:extLst>
                    <a:ext uri="{FF2B5EF4-FFF2-40B4-BE49-F238E27FC236}">
                      <a16:creationId xmlns:a16="http://schemas.microsoft.com/office/drawing/2014/main" id="{FA4F694E-FD37-9659-7514-05C13812F334}"/>
                    </a:ext>
                  </a:extLst>
                </p:cNvPr>
                <p:cNvSpPr>
                  <a:spLocks/>
                </p:cNvSpPr>
                <p:nvPr/>
              </p:nvSpPr>
              <p:spPr bwMode="auto">
                <a:xfrm>
                  <a:off x="2457" y="2011"/>
                  <a:ext cx="14" cy="41"/>
                </a:xfrm>
                <a:custGeom>
                  <a:avLst/>
                  <a:gdLst/>
                  <a:ahLst/>
                  <a:cxnLst>
                    <a:cxn ang="0">
                      <a:pos x="10" y="0"/>
                    </a:cxn>
                    <a:cxn ang="0">
                      <a:pos x="0" y="23"/>
                    </a:cxn>
                    <a:cxn ang="0">
                      <a:pos x="8" y="59"/>
                    </a:cxn>
                    <a:cxn ang="0">
                      <a:pos x="6" y="83"/>
                    </a:cxn>
                    <a:cxn ang="0">
                      <a:pos x="27" y="47"/>
                    </a:cxn>
                    <a:cxn ang="0">
                      <a:pos x="10" y="0"/>
                    </a:cxn>
                  </a:cxnLst>
                  <a:rect l="0" t="0" r="r" b="b"/>
                  <a:pathLst>
                    <a:path w="27" h="83">
                      <a:moveTo>
                        <a:pt x="10" y="0"/>
                      </a:moveTo>
                      <a:lnTo>
                        <a:pt x="0" y="23"/>
                      </a:lnTo>
                      <a:lnTo>
                        <a:pt x="8" y="59"/>
                      </a:lnTo>
                      <a:lnTo>
                        <a:pt x="6" y="83"/>
                      </a:lnTo>
                      <a:lnTo>
                        <a:pt x="27" y="47"/>
                      </a:lnTo>
                      <a:lnTo>
                        <a:pt x="10" y="0"/>
                      </a:lnTo>
                      <a:close/>
                    </a:path>
                  </a:pathLst>
                </a:custGeom>
                <a:solidFill>
                  <a:srgbClr val="603000"/>
                </a:solidFill>
                <a:ln w="9525">
                  <a:noFill/>
                  <a:round/>
                  <a:headEnd/>
                  <a:tailEnd/>
                </a:ln>
              </p:spPr>
              <p:txBody>
                <a:bodyPr/>
                <a:lstStyle/>
                <a:p>
                  <a:pPr>
                    <a:defRPr/>
                  </a:pPr>
                  <a:endParaRPr lang="es-ES_tradnl">
                    <a:latin typeface="Arial" charset="0"/>
                  </a:endParaRPr>
                </a:p>
              </p:txBody>
            </p:sp>
          </p:grpSp>
          <p:grpSp>
            <p:nvGrpSpPr>
              <p:cNvPr id="9261" name="Group 46">
                <a:extLst>
                  <a:ext uri="{FF2B5EF4-FFF2-40B4-BE49-F238E27FC236}">
                    <a16:creationId xmlns:a16="http://schemas.microsoft.com/office/drawing/2014/main" id="{091D2A21-EB3F-CD2E-05AA-47124A210172}"/>
                  </a:ext>
                </a:extLst>
              </p:cNvPr>
              <p:cNvGrpSpPr>
                <a:grpSpLocks/>
              </p:cNvGrpSpPr>
              <p:nvPr/>
            </p:nvGrpSpPr>
            <p:grpSpPr bwMode="auto">
              <a:xfrm>
                <a:off x="1581" y="2047"/>
                <a:ext cx="197" cy="425"/>
                <a:chOff x="1581" y="2047"/>
                <a:chExt cx="197" cy="425"/>
              </a:xfrm>
            </p:grpSpPr>
            <p:grpSp>
              <p:nvGrpSpPr>
                <p:cNvPr id="9262" name="Group 47">
                  <a:extLst>
                    <a:ext uri="{FF2B5EF4-FFF2-40B4-BE49-F238E27FC236}">
                      <a16:creationId xmlns:a16="http://schemas.microsoft.com/office/drawing/2014/main" id="{5EF02869-AC04-27B7-9D50-4693495E1DD0}"/>
                    </a:ext>
                  </a:extLst>
                </p:cNvPr>
                <p:cNvGrpSpPr>
                  <a:grpSpLocks/>
                </p:cNvGrpSpPr>
                <p:nvPr/>
              </p:nvGrpSpPr>
              <p:grpSpPr bwMode="auto">
                <a:xfrm>
                  <a:off x="1581" y="2047"/>
                  <a:ext cx="193" cy="371"/>
                  <a:chOff x="1581" y="2047"/>
                  <a:chExt cx="193" cy="371"/>
                </a:xfrm>
              </p:grpSpPr>
              <p:sp>
                <p:nvSpPr>
                  <p:cNvPr id="275504" name="Freeform 48">
                    <a:extLst>
                      <a:ext uri="{FF2B5EF4-FFF2-40B4-BE49-F238E27FC236}">
                        <a16:creationId xmlns:a16="http://schemas.microsoft.com/office/drawing/2014/main" id="{EB7E3F42-86EC-2A48-8A90-F8F55C37C035}"/>
                      </a:ext>
                    </a:extLst>
                  </p:cNvPr>
                  <p:cNvSpPr>
                    <a:spLocks/>
                  </p:cNvSpPr>
                  <p:nvPr/>
                </p:nvSpPr>
                <p:spPr bwMode="auto">
                  <a:xfrm>
                    <a:off x="1581" y="2047"/>
                    <a:ext cx="193" cy="371"/>
                  </a:xfrm>
                  <a:custGeom>
                    <a:avLst/>
                    <a:gdLst/>
                    <a:ahLst/>
                    <a:cxnLst>
                      <a:cxn ang="0">
                        <a:pos x="262" y="239"/>
                      </a:cxn>
                      <a:cxn ang="0">
                        <a:pos x="219" y="177"/>
                      </a:cxn>
                      <a:cxn ang="0">
                        <a:pos x="196" y="130"/>
                      </a:cxn>
                      <a:cxn ang="0">
                        <a:pos x="176" y="83"/>
                      </a:cxn>
                      <a:cxn ang="0">
                        <a:pos x="145" y="33"/>
                      </a:cxn>
                      <a:cxn ang="0">
                        <a:pos x="131" y="10"/>
                      </a:cxn>
                      <a:cxn ang="0">
                        <a:pos x="105" y="0"/>
                      </a:cxn>
                      <a:cxn ang="0">
                        <a:pos x="88" y="4"/>
                      </a:cxn>
                      <a:cxn ang="0">
                        <a:pos x="79" y="26"/>
                      </a:cxn>
                      <a:cxn ang="0">
                        <a:pos x="79" y="50"/>
                      </a:cxn>
                      <a:cxn ang="0">
                        <a:pos x="103" y="104"/>
                      </a:cxn>
                      <a:cxn ang="0">
                        <a:pos x="124" y="154"/>
                      </a:cxn>
                      <a:cxn ang="0">
                        <a:pos x="146" y="201"/>
                      </a:cxn>
                      <a:cxn ang="0">
                        <a:pos x="160" y="258"/>
                      </a:cxn>
                      <a:cxn ang="0">
                        <a:pos x="120" y="248"/>
                      </a:cxn>
                      <a:cxn ang="0">
                        <a:pos x="89" y="269"/>
                      </a:cxn>
                      <a:cxn ang="0">
                        <a:pos x="89" y="316"/>
                      </a:cxn>
                      <a:cxn ang="0">
                        <a:pos x="63" y="310"/>
                      </a:cxn>
                      <a:cxn ang="0">
                        <a:pos x="38" y="333"/>
                      </a:cxn>
                      <a:cxn ang="0">
                        <a:pos x="41" y="368"/>
                      </a:cxn>
                      <a:cxn ang="0">
                        <a:pos x="17" y="378"/>
                      </a:cxn>
                      <a:cxn ang="0">
                        <a:pos x="0" y="409"/>
                      </a:cxn>
                      <a:cxn ang="0">
                        <a:pos x="5" y="451"/>
                      </a:cxn>
                      <a:cxn ang="0">
                        <a:pos x="1" y="494"/>
                      </a:cxn>
                      <a:cxn ang="0">
                        <a:pos x="31" y="576"/>
                      </a:cxn>
                      <a:cxn ang="0">
                        <a:pos x="65" y="636"/>
                      </a:cxn>
                      <a:cxn ang="0">
                        <a:pos x="103" y="660"/>
                      </a:cxn>
                      <a:cxn ang="0">
                        <a:pos x="129" y="674"/>
                      </a:cxn>
                      <a:cxn ang="0">
                        <a:pos x="184" y="742"/>
                      </a:cxn>
                      <a:cxn ang="0">
                        <a:pos x="369" y="671"/>
                      </a:cxn>
                      <a:cxn ang="0">
                        <a:pos x="343" y="595"/>
                      </a:cxn>
                      <a:cxn ang="0">
                        <a:pos x="364" y="543"/>
                      </a:cxn>
                      <a:cxn ang="0">
                        <a:pos x="371" y="477"/>
                      </a:cxn>
                      <a:cxn ang="0">
                        <a:pos x="386" y="406"/>
                      </a:cxn>
                      <a:cxn ang="0">
                        <a:pos x="374" y="350"/>
                      </a:cxn>
                      <a:cxn ang="0">
                        <a:pos x="345" y="338"/>
                      </a:cxn>
                      <a:cxn ang="0">
                        <a:pos x="310" y="302"/>
                      </a:cxn>
                      <a:cxn ang="0">
                        <a:pos x="262" y="239"/>
                      </a:cxn>
                    </a:cxnLst>
                    <a:rect l="0" t="0" r="r" b="b"/>
                    <a:pathLst>
                      <a:path w="386" h="742">
                        <a:moveTo>
                          <a:pt x="262" y="239"/>
                        </a:moveTo>
                        <a:lnTo>
                          <a:pt x="219" y="177"/>
                        </a:lnTo>
                        <a:lnTo>
                          <a:pt x="196" y="130"/>
                        </a:lnTo>
                        <a:lnTo>
                          <a:pt x="176" y="83"/>
                        </a:lnTo>
                        <a:lnTo>
                          <a:pt x="145" y="33"/>
                        </a:lnTo>
                        <a:lnTo>
                          <a:pt x="131" y="10"/>
                        </a:lnTo>
                        <a:lnTo>
                          <a:pt x="105" y="0"/>
                        </a:lnTo>
                        <a:lnTo>
                          <a:pt x="88" y="4"/>
                        </a:lnTo>
                        <a:lnTo>
                          <a:pt x="79" y="26"/>
                        </a:lnTo>
                        <a:lnTo>
                          <a:pt x="79" y="50"/>
                        </a:lnTo>
                        <a:lnTo>
                          <a:pt x="103" y="104"/>
                        </a:lnTo>
                        <a:lnTo>
                          <a:pt x="124" y="154"/>
                        </a:lnTo>
                        <a:lnTo>
                          <a:pt x="146" y="201"/>
                        </a:lnTo>
                        <a:lnTo>
                          <a:pt x="160" y="258"/>
                        </a:lnTo>
                        <a:lnTo>
                          <a:pt x="120" y="248"/>
                        </a:lnTo>
                        <a:lnTo>
                          <a:pt x="89" y="269"/>
                        </a:lnTo>
                        <a:lnTo>
                          <a:pt x="89" y="316"/>
                        </a:lnTo>
                        <a:lnTo>
                          <a:pt x="63" y="310"/>
                        </a:lnTo>
                        <a:lnTo>
                          <a:pt x="38" y="333"/>
                        </a:lnTo>
                        <a:lnTo>
                          <a:pt x="41" y="368"/>
                        </a:lnTo>
                        <a:lnTo>
                          <a:pt x="17" y="378"/>
                        </a:lnTo>
                        <a:lnTo>
                          <a:pt x="0" y="409"/>
                        </a:lnTo>
                        <a:lnTo>
                          <a:pt x="5" y="451"/>
                        </a:lnTo>
                        <a:lnTo>
                          <a:pt x="1" y="494"/>
                        </a:lnTo>
                        <a:lnTo>
                          <a:pt x="31" y="576"/>
                        </a:lnTo>
                        <a:lnTo>
                          <a:pt x="65" y="636"/>
                        </a:lnTo>
                        <a:lnTo>
                          <a:pt x="103" y="660"/>
                        </a:lnTo>
                        <a:lnTo>
                          <a:pt x="129" y="674"/>
                        </a:lnTo>
                        <a:lnTo>
                          <a:pt x="184" y="742"/>
                        </a:lnTo>
                        <a:lnTo>
                          <a:pt x="369" y="671"/>
                        </a:lnTo>
                        <a:lnTo>
                          <a:pt x="343" y="595"/>
                        </a:lnTo>
                        <a:lnTo>
                          <a:pt x="364" y="543"/>
                        </a:lnTo>
                        <a:lnTo>
                          <a:pt x="371" y="477"/>
                        </a:lnTo>
                        <a:lnTo>
                          <a:pt x="386" y="406"/>
                        </a:lnTo>
                        <a:lnTo>
                          <a:pt x="374" y="350"/>
                        </a:lnTo>
                        <a:lnTo>
                          <a:pt x="345" y="338"/>
                        </a:lnTo>
                        <a:lnTo>
                          <a:pt x="310" y="302"/>
                        </a:lnTo>
                        <a:lnTo>
                          <a:pt x="262" y="239"/>
                        </a:lnTo>
                        <a:close/>
                      </a:path>
                    </a:pathLst>
                  </a:custGeom>
                  <a:solidFill>
                    <a:srgbClr val="FFC080"/>
                  </a:solidFill>
                  <a:ln w="11113">
                    <a:solidFill>
                      <a:srgbClr val="603000"/>
                    </a:solidFill>
                    <a:prstDash val="solid"/>
                    <a:round/>
                    <a:headEnd/>
                    <a:tailEnd/>
                  </a:ln>
                </p:spPr>
                <p:txBody>
                  <a:bodyPr/>
                  <a:lstStyle/>
                  <a:p>
                    <a:pPr>
                      <a:defRPr/>
                    </a:pPr>
                    <a:endParaRPr lang="es-ES_tradnl">
                      <a:latin typeface="Arial" charset="0"/>
                    </a:endParaRPr>
                  </a:p>
                </p:txBody>
              </p:sp>
              <p:sp>
                <p:nvSpPr>
                  <p:cNvPr id="275505" name="Freeform 49">
                    <a:extLst>
                      <a:ext uri="{FF2B5EF4-FFF2-40B4-BE49-F238E27FC236}">
                        <a16:creationId xmlns:a16="http://schemas.microsoft.com/office/drawing/2014/main" id="{24DAB287-3A74-AC2B-F82F-50DF323C5C1B}"/>
                      </a:ext>
                    </a:extLst>
                  </p:cNvPr>
                  <p:cNvSpPr>
                    <a:spLocks/>
                  </p:cNvSpPr>
                  <p:nvPr/>
                </p:nvSpPr>
                <p:spPr bwMode="auto">
                  <a:xfrm>
                    <a:off x="1639" y="2185"/>
                    <a:ext cx="113" cy="79"/>
                  </a:xfrm>
                  <a:custGeom>
                    <a:avLst/>
                    <a:gdLst/>
                    <a:ahLst/>
                    <a:cxnLst>
                      <a:cxn ang="0">
                        <a:pos x="226" y="69"/>
                      </a:cxn>
                      <a:cxn ang="0">
                        <a:pos x="161" y="36"/>
                      </a:cxn>
                      <a:cxn ang="0">
                        <a:pos x="131" y="10"/>
                      </a:cxn>
                      <a:cxn ang="0">
                        <a:pos x="99" y="8"/>
                      </a:cxn>
                      <a:cxn ang="0">
                        <a:pos x="85" y="24"/>
                      </a:cxn>
                      <a:cxn ang="0">
                        <a:pos x="56" y="34"/>
                      </a:cxn>
                      <a:cxn ang="0">
                        <a:pos x="5" y="43"/>
                      </a:cxn>
                      <a:cxn ang="0">
                        <a:pos x="9" y="71"/>
                      </a:cxn>
                      <a:cxn ang="0">
                        <a:pos x="45" y="92"/>
                      </a:cxn>
                      <a:cxn ang="0">
                        <a:pos x="99" y="92"/>
                      </a:cxn>
                      <a:cxn ang="0">
                        <a:pos x="126" y="95"/>
                      </a:cxn>
                      <a:cxn ang="0">
                        <a:pos x="168" y="124"/>
                      </a:cxn>
                      <a:cxn ang="0">
                        <a:pos x="176" y="157"/>
                      </a:cxn>
                      <a:cxn ang="0">
                        <a:pos x="157" y="130"/>
                      </a:cxn>
                      <a:cxn ang="0">
                        <a:pos x="119" y="100"/>
                      </a:cxn>
                      <a:cxn ang="0">
                        <a:pos x="76" y="100"/>
                      </a:cxn>
                      <a:cxn ang="0">
                        <a:pos x="52" y="100"/>
                      </a:cxn>
                      <a:cxn ang="0">
                        <a:pos x="31" y="95"/>
                      </a:cxn>
                      <a:cxn ang="0">
                        <a:pos x="14" y="85"/>
                      </a:cxn>
                      <a:cxn ang="0">
                        <a:pos x="5" y="74"/>
                      </a:cxn>
                      <a:cxn ang="0">
                        <a:pos x="0" y="53"/>
                      </a:cxn>
                      <a:cxn ang="0">
                        <a:pos x="0" y="40"/>
                      </a:cxn>
                      <a:cxn ang="0">
                        <a:pos x="11" y="34"/>
                      </a:cxn>
                      <a:cxn ang="0">
                        <a:pos x="40" y="29"/>
                      </a:cxn>
                      <a:cxn ang="0">
                        <a:pos x="57" y="26"/>
                      </a:cxn>
                      <a:cxn ang="0">
                        <a:pos x="81" y="15"/>
                      </a:cxn>
                      <a:cxn ang="0">
                        <a:pos x="90" y="5"/>
                      </a:cxn>
                      <a:cxn ang="0">
                        <a:pos x="109" y="0"/>
                      </a:cxn>
                      <a:cxn ang="0">
                        <a:pos x="131" y="3"/>
                      </a:cxn>
                      <a:cxn ang="0">
                        <a:pos x="152" y="15"/>
                      </a:cxn>
                      <a:cxn ang="0">
                        <a:pos x="168" y="31"/>
                      </a:cxn>
                      <a:cxn ang="0">
                        <a:pos x="187" y="31"/>
                      </a:cxn>
                      <a:cxn ang="0">
                        <a:pos x="226" y="69"/>
                      </a:cxn>
                    </a:cxnLst>
                    <a:rect l="0" t="0" r="r" b="b"/>
                    <a:pathLst>
                      <a:path w="226" h="157">
                        <a:moveTo>
                          <a:pt x="226" y="69"/>
                        </a:moveTo>
                        <a:lnTo>
                          <a:pt x="161" y="36"/>
                        </a:lnTo>
                        <a:lnTo>
                          <a:pt x="131" y="10"/>
                        </a:lnTo>
                        <a:lnTo>
                          <a:pt x="99" y="8"/>
                        </a:lnTo>
                        <a:lnTo>
                          <a:pt x="85" y="24"/>
                        </a:lnTo>
                        <a:lnTo>
                          <a:pt x="56" y="34"/>
                        </a:lnTo>
                        <a:lnTo>
                          <a:pt x="5" y="43"/>
                        </a:lnTo>
                        <a:lnTo>
                          <a:pt x="9" y="71"/>
                        </a:lnTo>
                        <a:lnTo>
                          <a:pt x="45" y="92"/>
                        </a:lnTo>
                        <a:lnTo>
                          <a:pt x="99" y="92"/>
                        </a:lnTo>
                        <a:lnTo>
                          <a:pt x="126" y="95"/>
                        </a:lnTo>
                        <a:lnTo>
                          <a:pt x="168" y="124"/>
                        </a:lnTo>
                        <a:lnTo>
                          <a:pt x="176" y="157"/>
                        </a:lnTo>
                        <a:lnTo>
                          <a:pt x="157" y="130"/>
                        </a:lnTo>
                        <a:lnTo>
                          <a:pt x="119" y="100"/>
                        </a:lnTo>
                        <a:lnTo>
                          <a:pt x="76" y="100"/>
                        </a:lnTo>
                        <a:lnTo>
                          <a:pt x="52" y="100"/>
                        </a:lnTo>
                        <a:lnTo>
                          <a:pt x="31" y="95"/>
                        </a:lnTo>
                        <a:lnTo>
                          <a:pt x="14" y="85"/>
                        </a:lnTo>
                        <a:lnTo>
                          <a:pt x="5" y="74"/>
                        </a:lnTo>
                        <a:lnTo>
                          <a:pt x="0" y="53"/>
                        </a:lnTo>
                        <a:lnTo>
                          <a:pt x="0" y="40"/>
                        </a:lnTo>
                        <a:lnTo>
                          <a:pt x="11" y="34"/>
                        </a:lnTo>
                        <a:lnTo>
                          <a:pt x="40" y="29"/>
                        </a:lnTo>
                        <a:lnTo>
                          <a:pt x="57" y="26"/>
                        </a:lnTo>
                        <a:lnTo>
                          <a:pt x="81" y="15"/>
                        </a:lnTo>
                        <a:lnTo>
                          <a:pt x="90" y="5"/>
                        </a:lnTo>
                        <a:lnTo>
                          <a:pt x="109" y="0"/>
                        </a:lnTo>
                        <a:lnTo>
                          <a:pt x="131" y="3"/>
                        </a:lnTo>
                        <a:lnTo>
                          <a:pt x="152" y="15"/>
                        </a:lnTo>
                        <a:lnTo>
                          <a:pt x="168" y="31"/>
                        </a:lnTo>
                        <a:lnTo>
                          <a:pt x="187" y="31"/>
                        </a:lnTo>
                        <a:lnTo>
                          <a:pt x="226" y="69"/>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506" name="Freeform 50">
                    <a:extLst>
                      <a:ext uri="{FF2B5EF4-FFF2-40B4-BE49-F238E27FC236}">
                        <a16:creationId xmlns:a16="http://schemas.microsoft.com/office/drawing/2014/main" id="{1E0E9FF4-67F0-3B92-D9EF-7D451827BBA4}"/>
                      </a:ext>
                    </a:extLst>
                  </p:cNvPr>
                  <p:cNvSpPr>
                    <a:spLocks/>
                  </p:cNvSpPr>
                  <p:nvPr/>
                </p:nvSpPr>
                <p:spPr bwMode="auto">
                  <a:xfrm>
                    <a:off x="1590" y="2233"/>
                    <a:ext cx="112" cy="87"/>
                  </a:xfrm>
                  <a:custGeom>
                    <a:avLst/>
                    <a:gdLst/>
                    <a:ahLst/>
                    <a:cxnLst>
                      <a:cxn ang="0">
                        <a:pos x="196" y="0"/>
                      </a:cxn>
                      <a:cxn ang="0">
                        <a:pos x="215" y="34"/>
                      </a:cxn>
                      <a:cxn ang="0">
                        <a:pos x="215" y="64"/>
                      </a:cxn>
                      <a:cxn ang="0">
                        <a:pos x="207" y="86"/>
                      </a:cxn>
                      <a:cxn ang="0">
                        <a:pos x="191" y="92"/>
                      </a:cxn>
                      <a:cxn ang="0">
                        <a:pos x="176" y="88"/>
                      </a:cxn>
                      <a:cxn ang="0">
                        <a:pos x="162" y="81"/>
                      </a:cxn>
                      <a:cxn ang="0">
                        <a:pos x="172" y="112"/>
                      </a:cxn>
                      <a:cxn ang="0">
                        <a:pos x="172" y="128"/>
                      </a:cxn>
                      <a:cxn ang="0">
                        <a:pos x="167" y="142"/>
                      </a:cxn>
                      <a:cxn ang="0">
                        <a:pos x="162" y="149"/>
                      </a:cxn>
                      <a:cxn ang="0">
                        <a:pos x="148" y="149"/>
                      </a:cxn>
                      <a:cxn ang="0">
                        <a:pos x="131" y="144"/>
                      </a:cxn>
                      <a:cxn ang="0">
                        <a:pos x="119" y="137"/>
                      </a:cxn>
                      <a:cxn ang="0">
                        <a:pos x="117" y="154"/>
                      </a:cxn>
                      <a:cxn ang="0">
                        <a:pos x="112" y="164"/>
                      </a:cxn>
                      <a:cxn ang="0">
                        <a:pos x="96" y="166"/>
                      </a:cxn>
                      <a:cxn ang="0">
                        <a:pos x="81" y="157"/>
                      </a:cxn>
                      <a:cxn ang="0">
                        <a:pos x="65" y="149"/>
                      </a:cxn>
                      <a:cxn ang="0">
                        <a:pos x="55" y="121"/>
                      </a:cxn>
                      <a:cxn ang="0">
                        <a:pos x="12" y="88"/>
                      </a:cxn>
                      <a:cxn ang="0">
                        <a:pos x="7" y="81"/>
                      </a:cxn>
                      <a:cxn ang="0">
                        <a:pos x="19" y="102"/>
                      </a:cxn>
                      <a:cxn ang="0">
                        <a:pos x="15" y="112"/>
                      </a:cxn>
                      <a:cxn ang="0">
                        <a:pos x="0" y="116"/>
                      </a:cxn>
                      <a:cxn ang="0">
                        <a:pos x="19" y="118"/>
                      </a:cxn>
                      <a:cxn ang="0">
                        <a:pos x="31" y="119"/>
                      </a:cxn>
                      <a:cxn ang="0">
                        <a:pos x="51" y="125"/>
                      </a:cxn>
                      <a:cxn ang="0">
                        <a:pos x="57" y="145"/>
                      </a:cxn>
                      <a:cxn ang="0">
                        <a:pos x="67" y="157"/>
                      </a:cxn>
                      <a:cxn ang="0">
                        <a:pos x="84" y="166"/>
                      </a:cxn>
                      <a:cxn ang="0">
                        <a:pos x="98" y="173"/>
                      </a:cxn>
                      <a:cxn ang="0">
                        <a:pos x="112" y="171"/>
                      </a:cxn>
                      <a:cxn ang="0">
                        <a:pos x="122" y="163"/>
                      </a:cxn>
                      <a:cxn ang="0">
                        <a:pos x="124" y="145"/>
                      </a:cxn>
                      <a:cxn ang="0">
                        <a:pos x="141" y="152"/>
                      </a:cxn>
                      <a:cxn ang="0">
                        <a:pos x="164" y="156"/>
                      </a:cxn>
                      <a:cxn ang="0">
                        <a:pos x="172" y="147"/>
                      </a:cxn>
                      <a:cxn ang="0">
                        <a:pos x="177" y="131"/>
                      </a:cxn>
                      <a:cxn ang="0">
                        <a:pos x="177" y="118"/>
                      </a:cxn>
                      <a:cxn ang="0">
                        <a:pos x="174" y="107"/>
                      </a:cxn>
                      <a:cxn ang="0">
                        <a:pos x="176" y="95"/>
                      </a:cxn>
                      <a:cxn ang="0">
                        <a:pos x="186" y="97"/>
                      </a:cxn>
                      <a:cxn ang="0">
                        <a:pos x="208" y="97"/>
                      </a:cxn>
                      <a:cxn ang="0">
                        <a:pos x="219" y="81"/>
                      </a:cxn>
                      <a:cxn ang="0">
                        <a:pos x="222" y="62"/>
                      </a:cxn>
                      <a:cxn ang="0">
                        <a:pos x="222" y="41"/>
                      </a:cxn>
                      <a:cxn ang="0">
                        <a:pos x="217" y="22"/>
                      </a:cxn>
                      <a:cxn ang="0">
                        <a:pos x="212" y="5"/>
                      </a:cxn>
                      <a:cxn ang="0">
                        <a:pos x="196" y="0"/>
                      </a:cxn>
                    </a:cxnLst>
                    <a:rect l="0" t="0" r="r" b="b"/>
                    <a:pathLst>
                      <a:path w="222" h="173">
                        <a:moveTo>
                          <a:pt x="196" y="0"/>
                        </a:moveTo>
                        <a:lnTo>
                          <a:pt x="215" y="34"/>
                        </a:lnTo>
                        <a:lnTo>
                          <a:pt x="215" y="64"/>
                        </a:lnTo>
                        <a:lnTo>
                          <a:pt x="207" y="86"/>
                        </a:lnTo>
                        <a:lnTo>
                          <a:pt x="191" y="92"/>
                        </a:lnTo>
                        <a:lnTo>
                          <a:pt x="176" y="88"/>
                        </a:lnTo>
                        <a:lnTo>
                          <a:pt x="162" y="81"/>
                        </a:lnTo>
                        <a:lnTo>
                          <a:pt x="172" y="112"/>
                        </a:lnTo>
                        <a:lnTo>
                          <a:pt x="172" y="128"/>
                        </a:lnTo>
                        <a:lnTo>
                          <a:pt x="167" y="142"/>
                        </a:lnTo>
                        <a:lnTo>
                          <a:pt x="162" y="149"/>
                        </a:lnTo>
                        <a:lnTo>
                          <a:pt x="148" y="149"/>
                        </a:lnTo>
                        <a:lnTo>
                          <a:pt x="131" y="144"/>
                        </a:lnTo>
                        <a:lnTo>
                          <a:pt x="119" y="137"/>
                        </a:lnTo>
                        <a:lnTo>
                          <a:pt x="117" y="154"/>
                        </a:lnTo>
                        <a:lnTo>
                          <a:pt x="112" y="164"/>
                        </a:lnTo>
                        <a:lnTo>
                          <a:pt x="96" y="166"/>
                        </a:lnTo>
                        <a:lnTo>
                          <a:pt x="81" y="157"/>
                        </a:lnTo>
                        <a:lnTo>
                          <a:pt x="65" y="149"/>
                        </a:lnTo>
                        <a:lnTo>
                          <a:pt x="55" y="121"/>
                        </a:lnTo>
                        <a:lnTo>
                          <a:pt x="12" y="88"/>
                        </a:lnTo>
                        <a:lnTo>
                          <a:pt x="7" y="81"/>
                        </a:lnTo>
                        <a:lnTo>
                          <a:pt x="19" y="102"/>
                        </a:lnTo>
                        <a:lnTo>
                          <a:pt x="15" y="112"/>
                        </a:lnTo>
                        <a:lnTo>
                          <a:pt x="0" y="116"/>
                        </a:lnTo>
                        <a:lnTo>
                          <a:pt x="19" y="118"/>
                        </a:lnTo>
                        <a:lnTo>
                          <a:pt x="31" y="119"/>
                        </a:lnTo>
                        <a:lnTo>
                          <a:pt x="51" y="125"/>
                        </a:lnTo>
                        <a:lnTo>
                          <a:pt x="57" y="145"/>
                        </a:lnTo>
                        <a:lnTo>
                          <a:pt x="67" y="157"/>
                        </a:lnTo>
                        <a:lnTo>
                          <a:pt x="84" y="166"/>
                        </a:lnTo>
                        <a:lnTo>
                          <a:pt x="98" y="173"/>
                        </a:lnTo>
                        <a:lnTo>
                          <a:pt x="112" y="171"/>
                        </a:lnTo>
                        <a:lnTo>
                          <a:pt x="122" y="163"/>
                        </a:lnTo>
                        <a:lnTo>
                          <a:pt x="124" y="145"/>
                        </a:lnTo>
                        <a:lnTo>
                          <a:pt x="141" y="152"/>
                        </a:lnTo>
                        <a:lnTo>
                          <a:pt x="164" y="156"/>
                        </a:lnTo>
                        <a:lnTo>
                          <a:pt x="172" y="147"/>
                        </a:lnTo>
                        <a:lnTo>
                          <a:pt x="177" y="131"/>
                        </a:lnTo>
                        <a:lnTo>
                          <a:pt x="177" y="118"/>
                        </a:lnTo>
                        <a:lnTo>
                          <a:pt x="174" y="107"/>
                        </a:lnTo>
                        <a:lnTo>
                          <a:pt x="176" y="95"/>
                        </a:lnTo>
                        <a:lnTo>
                          <a:pt x="186" y="97"/>
                        </a:lnTo>
                        <a:lnTo>
                          <a:pt x="208" y="97"/>
                        </a:lnTo>
                        <a:lnTo>
                          <a:pt x="219" y="81"/>
                        </a:lnTo>
                        <a:lnTo>
                          <a:pt x="222" y="62"/>
                        </a:lnTo>
                        <a:lnTo>
                          <a:pt x="222" y="41"/>
                        </a:lnTo>
                        <a:lnTo>
                          <a:pt x="217" y="22"/>
                        </a:lnTo>
                        <a:lnTo>
                          <a:pt x="212" y="5"/>
                        </a:lnTo>
                        <a:lnTo>
                          <a:pt x="196" y="0"/>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507" name="Freeform 51">
                    <a:extLst>
                      <a:ext uri="{FF2B5EF4-FFF2-40B4-BE49-F238E27FC236}">
                        <a16:creationId xmlns:a16="http://schemas.microsoft.com/office/drawing/2014/main" id="{17785CD2-B66C-5BB5-E8BF-166FAE25E669}"/>
                      </a:ext>
                    </a:extLst>
                  </p:cNvPr>
                  <p:cNvSpPr>
                    <a:spLocks/>
                  </p:cNvSpPr>
                  <p:nvPr/>
                </p:nvSpPr>
                <p:spPr bwMode="auto">
                  <a:xfrm>
                    <a:off x="1627" y="2201"/>
                    <a:ext cx="51" cy="83"/>
                  </a:xfrm>
                  <a:custGeom>
                    <a:avLst/>
                    <a:gdLst/>
                    <a:ahLst/>
                    <a:cxnLst>
                      <a:cxn ang="0">
                        <a:pos x="0" y="12"/>
                      </a:cxn>
                      <a:cxn ang="0">
                        <a:pos x="2" y="0"/>
                      </a:cxn>
                      <a:cxn ang="0">
                        <a:pos x="23" y="34"/>
                      </a:cxn>
                      <a:cxn ang="0">
                        <a:pos x="42" y="65"/>
                      </a:cxn>
                      <a:cxn ang="0">
                        <a:pos x="66" y="98"/>
                      </a:cxn>
                      <a:cxn ang="0">
                        <a:pos x="104" y="152"/>
                      </a:cxn>
                      <a:cxn ang="0">
                        <a:pos x="100" y="164"/>
                      </a:cxn>
                      <a:cxn ang="0">
                        <a:pos x="81" y="137"/>
                      </a:cxn>
                      <a:cxn ang="0">
                        <a:pos x="61" y="107"/>
                      </a:cxn>
                      <a:cxn ang="0">
                        <a:pos x="43" y="85"/>
                      </a:cxn>
                      <a:cxn ang="0">
                        <a:pos x="40" y="71"/>
                      </a:cxn>
                      <a:cxn ang="0">
                        <a:pos x="16" y="38"/>
                      </a:cxn>
                      <a:cxn ang="0">
                        <a:pos x="0" y="12"/>
                      </a:cxn>
                    </a:cxnLst>
                    <a:rect l="0" t="0" r="r" b="b"/>
                    <a:pathLst>
                      <a:path w="104" h="164">
                        <a:moveTo>
                          <a:pt x="0" y="12"/>
                        </a:moveTo>
                        <a:lnTo>
                          <a:pt x="2" y="0"/>
                        </a:lnTo>
                        <a:lnTo>
                          <a:pt x="23" y="34"/>
                        </a:lnTo>
                        <a:lnTo>
                          <a:pt x="42" y="65"/>
                        </a:lnTo>
                        <a:lnTo>
                          <a:pt x="66" y="98"/>
                        </a:lnTo>
                        <a:lnTo>
                          <a:pt x="104" y="152"/>
                        </a:lnTo>
                        <a:lnTo>
                          <a:pt x="100" y="164"/>
                        </a:lnTo>
                        <a:lnTo>
                          <a:pt x="81" y="137"/>
                        </a:lnTo>
                        <a:lnTo>
                          <a:pt x="61" y="107"/>
                        </a:lnTo>
                        <a:lnTo>
                          <a:pt x="43" y="85"/>
                        </a:lnTo>
                        <a:lnTo>
                          <a:pt x="40" y="71"/>
                        </a:lnTo>
                        <a:lnTo>
                          <a:pt x="16" y="38"/>
                        </a:lnTo>
                        <a:lnTo>
                          <a:pt x="0" y="12"/>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508" name="Freeform 52">
                    <a:extLst>
                      <a:ext uri="{FF2B5EF4-FFF2-40B4-BE49-F238E27FC236}">
                        <a16:creationId xmlns:a16="http://schemas.microsoft.com/office/drawing/2014/main" id="{BF838068-9CE6-9548-6B14-5E4031287AD5}"/>
                      </a:ext>
                    </a:extLst>
                  </p:cNvPr>
                  <p:cNvSpPr>
                    <a:spLocks/>
                  </p:cNvSpPr>
                  <p:nvPr/>
                </p:nvSpPr>
                <p:spPr bwMode="auto">
                  <a:xfrm>
                    <a:off x="1611" y="2242"/>
                    <a:ext cx="43" cy="63"/>
                  </a:xfrm>
                  <a:custGeom>
                    <a:avLst/>
                    <a:gdLst/>
                    <a:ahLst/>
                    <a:cxnLst>
                      <a:cxn ang="0">
                        <a:pos x="0" y="0"/>
                      </a:cxn>
                      <a:cxn ang="0">
                        <a:pos x="28" y="38"/>
                      </a:cxn>
                      <a:cxn ang="0">
                        <a:pos x="45" y="62"/>
                      </a:cxn>
                      <a:cxn ang="0">
                        <a:pos x="59" y="80"/>
                      </a:cxn>
                      <a:cxn ang="0">
                        <a:pos x="86" y="125"/>
                      </a:cxn>
                      <a:cxn ang="0">
                        <a:pos x="79" y="127"/>
                      </a:cxn>
                      <a:cxn ang="0">
                        <a:pos x="66" y="104"/>
                      </a:cxn>
                      <a:cxn ang="0">
                        <a:pos x="52" y="78"/>
                      </a:cxn>
                      <a:cxn ang="0">
                        <a:pos x="24" y="49"/>
                      </a:cxn>
                      <a:cxn ang="0">
                        <a:pos x="16" y="33"/>
                      </a:cxn>
                      <a:cxn ang="0">
                        <a:pos x="0" y="0"/>
                      </a:cxn>
                    </a:cxnLst>
                    <a:rect l="0" t="0" r="r" b="b"/>
                    <a:pathLst>
                      <a:path w="86" h="127">
                        <a:moveTo>
                          <a:pt x="0" y="0"/>
                        </a:moveTo>
                        <a:lnTo>
                          <a:pt x="28" y="38"/>
                        </a:lnTo>
                        <a:lnTo>
                          <a:pt x="45" y="62"/>
                        </a:lnTo>
                        <a:lnTo>
                          <a:pt x="59" y="80"/>
                        </a:lnTo>
                        <a:lnTo>
                          <a:pt x="86" y="125"/>
                        </a:lnTo>
                        <a:lnTo>
                          <a:pt x="79" y="127"/>
                        </a:lnTo>
                        <a:lnTo>
                          <a:pt x="66" y="104"/>
                        </a:lnTo>
                        <a:lnTo>
                          <a:pt x="52" y="78"/>
                        </a:lnTo>
                        <a:lnTo>
                          <a:pt x="24" y="49"/>
                        </a:lnTo>
                        <a:lnTo>
                          <a:pt x="16" y="33"/>
                        </a:lnTo>
                        <a:lnTo>
                          <a:pt x="0" y="0"/>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509" name="Freeform 53">
                    <a:extLst>
                      <a:ext uri="{FF2B5EF4-FFF2-40B4-BE49-F238E27FC236}">
                        <a16:creationId xmlns:a16="http://schemas.microsoft.com/office/drawing/2014/main" id="{0BC7AA18-5E35-7164-97B2-C4DEC01829A5}"/>
                      </a:ext>
                    </a:extLst>
                  </p:cNvPr>
                  <p:cNvSpPr>
                    <a:spLocks/>
                  </p:cNvSpPr>
                  <p:nvPr/>
                </p:nvSpPr>
                <p:spPr bwMode="auto">
                  <a:xfrm>
                    <a:off x="1673" y="2245"/>
                    <a:ext cx="18" cy="12"/>
                  </a:xfrm>
                  <a:custGeom>
                    <a:avLst/>
                    <a:gdLst/>
                    <a:ahLst/>
                    <a:cxnLst>
                      <a:cxn ang="0">
                        <a:pos x="37" y="23"/>
                      </a:cxn>
                      <a:cxn ang="0">
                        <a:pos x="28" y="5"/>
                      </a:cxn>
                      <a:cxn ang="0">
                        <a:pos x="16" y="5"/>
                      </a:cxn>
                      <a:cxn ang="0">
                        <a:pos x="5" y="10"/>
                      </a:cxn>
                      <a:cxn ang="0">
                        <a:pos x="0" y="23"/>
                      </a:cxn>
                      <a:cxn ang="0">
                        <a:pos x="0" y="5"/>
                      </a:cxn>
                      <a:cxn ang="0">
                        <a:pos x="16" y="0"/>
                      </a:cxn>
                      <a:cxn ang="0">
                        <a:pos x="26" y="2"/>
                      </a:cxn>
                      <a:cxn ang="0">
                        <a:pos x="37" y="23"/>
                      </a:cxn>
                    </a:cxnLst>
                    <a:rect l="0" t="0" r="r" b="b"/>
                    <a:pathLst>
                      <a:path w="37" h="23">
                        <a:moveTo>
                          <a:pt x="37" y="23"/>
                        </a:moveTo>
                        <a:lnTo>
                          <a:pt x="28" y="5"/>
                        </a:lnTo>
                        <a:lnTo>
                          <a:pt x="16" y="5"/>
                        </a:lnTo>
                        <a:lnTo>
                          <a:pt x="5" y="10"/>
                        </a:lnTo>
                        <a:lnTo>
                          <a:pt x="0" y="23"/>
                        </a:lnTo>
                        <a:lnTo>
                          <a:pt x="0" y="5"/>
                        </a:lnTo>
                        <a:lnTo>
                          <a:pt x="16" y="0"/>
                        </a:lnTo>
                        <a:lnTo>
                          <a:pt x="26" y="2"/>
                        </a:lnTo>
                        <a:lnTo>
                          <a:pt x="37" y="23"/>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510" name="Freeform 54">
                    <a:extLst>
                      <a:ext uri="{FF2B5EF4-FFF2-40B4-BE49-F238E27FC236}">
                        <a16:creationId xmlns:a16="http://schemas.microsoft.com/office/drawing/2014/main" id="{3F82A274-8486-9E57-BAE1-875215C58D4A}"/>
                      </a:ext>
                    </a:extLst>
                  </p:cNvPr>
                  <p:cNvSpPr>
                    <a:spLocks/>
                  </p:cNvSpPr>
                  <p:nvPr/>
                </p:nvSpPr>
                <p:spPr bwMode="auto">
                  <a:xfrm>
                    <a:off x="1653" y="2281"/>
                    <a:ext cx="20" cy="16"/>
                  </a:xfrm>
                  <a:custGeom>
                    <a:avLst/>
                    <a:gdLst/>
                    <a:ahLst/>
                    <a:cxnLst>
                      <a:cxn ang="0">
                        <a:pos x="39" y="16"/>
                      </a:cxn>
                      <a:cxn ang="0">
                        <a:pos x="31" y="7"/>
                      </a:cxn>
                      <a:cxn ang="0">
                        <a:pos x="17" y="7"/>
                      </a:cxn>
                      <a:cxn ang="0">
                        <a:pos x="7" y="14"/>
                      </a:cxn>
                      <a:cxn ang="0">
                        <a:pos x="7" y="31"/>
                      </a:cxn>
                      <a:cxn ang="0">
                        <a:pos x="0" y="17"/>
                      </a:cxn>
                      <a:cxn ang="0">
                        <a:pos x="5" y="5"/>
                      </a:cxn>
                      <a:cxn ang="0">
                        <a:pos x="17" y="0"/>
                      </a:cxn>
                      <a:cxn ang="0">
                        <a:pos x="31" y="0"/>
                      </a:cxn>
                      <a:cxn ang="0">
                        <a:pos x="39" y="16"/>
                      </a:cxn>
                    </a:cxnLst>
                    <a:rect l="0" t="0" r="r" b="b"/>
                    <a:pathLst>
                      <a:path w="39" h="31">
                        <a:moveTo>
                          <a:pt x="39" y="16"/>
                        </a:moveTo>
                        <a:lnTo>
                          <a:pt x="31" y="7"/>
                        </a:lnTo>
                        <a:lnTo>
                          <a:pt x="17" y="7"/>
                        </a:lnTo>
                        <a:lnTo>
                          <a:pt x="7" y="14"/>
                        </a:lnTo>
                        <a:lnTo>
                          <a:pt x="7" y="31"/>
                        </a:lnTo>
                        <a:lnTo>
                          <a:pt x="0" y="17"/>
                        </a:lnTo>
                        <a:lnTo>
                          <a:pt x="5" y="5"/>
                        </a:lnTo>
                        <a:lnTo>
                          <a:pt x="17" y="0"/>
                        </a:lnTo>
                        <a:lnTo>
                          <a:pt x="31" y="0"/>
                        </a:lnTo>
                        <a:lnTo>
                          <a:pt x="39" y="16"/>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511" name="Freeform 55">
                    <a:extLst>
                      <a:ext uri="{FF2B5EF4-FFF2-40B4-BE49-F238E27FC236}">
                        <a16:creationId xmlns:a16="http://schemas.microsoft.com/office/drawing/2014/main" id="{8AA802CE-0514-3365-047B-41F0951C059E}"/>
                      </a:ext>
                    </a:extLst>
                  </p:cNvPr>
                  <p:cNvSpPr>
                    <a:spLocks/>
                  </p:cNvSpPr>
                  <p:nvPr/>
                </p:nvSpPr>
                <p:spPr bwMode="auto">
                  <a:xfrm>
                    <a:off x="1633" y="2297"/>
                    <a:ext cx="11" cy="10"/>
                  </a:xfrm>
                  <a:custGeom>
                    <a:avLst/>
                    <a:gdLst/>
                    <a:ahLst/>
                    <a:cxnLst>
                      <a:cxn ang="0">
                        <a:pos x="23" y="5"/>
                      </a:cxn>
                      <a:cxn ang="0">
                        <a:pos x="14" y="5"/>
                      </a:cxn>
                      <a:cxn ang="0">
                        <a:pos x="4" y="9"/>
                      </a:cxn>
                      <a:cxn ang="0">
                        <a:pos x="4" y="18"/>
                      </a:cxn>
                      <a:cxn ang="0">
                        <a:pos x="0" y="21"/>
                      </a:cxn>
                      <a:cxn ang="0">
                        <a:pos x="0" y="4"/>
                      </a:cxn>
                      <a:cxn ang="0">
                        <a:pos x="12" y="0"/>
                      </a:cxn>
                      <a:cxn ang="0">
                        <a:pos x="23" y="5"/>
                      </a:cxn>
                    </a:cxnLst>
                    <a:rect l="0" t="0" r="r" b="b"/>
                    <a:pathLst>
                      <a:path w="23" h="21">
                        <a:moveTo>
                          <a:pt x="23" y="5"/>
                        </a:moveTo>
                        <a:lnTo>
                          <a:pt x="14" y="5"/>
                        </a:lnTo>
                        <a:lnTo>
                          <a:pt x="4" y="9"/>
                        </a:lnTo>
                        <a:lnTo>
                          <a:pt x="4" y="18"/>
                        </a:lnTo>
                        <a:lnTo>
                          <a:pt x="0" y="21"/>
                        </a:lnTo>
                        <a:lnTo>
                          <a:pt x="0" y="4"/>
                        </a:lnTo>
                        <a:lnTo>
                          <a:pt x="12" y="0"/>
                        </a:lnTo>
                        <a:lnTo>
                          <a:pt x="23" y="5"/>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512" name="Freeform 56">
                    <a:extLst>
                      <a:ext uri="{FF2B5EF4-FFF2-40B4-BE49-F238E27FC236}">
                        <a16:creationId xmlns:a16="http://schemas.microsoft.com/office/drawing/2014/main" id="{2743497D-B5EB-630B-6B38-436632E6434E}"/>
                      </a:ext>
                    </a:extLst>
                  </p:cNvPr>
                  <p:cNvSpPr>
                    <a:spLocks/>
                  </p:cNvSpPr>
                  <p:nvPr/>
                </p:nvSpPr>
                <p:spPr bwMode="auto">
                  <a:xfrm>
                    <a:off x="1662" y="2174"/>
                    <a:ext cx="15" cy="21"/>
                  </a:xfrm>
                  <a:custGeom>
                    <a:avLst/>
                    <a:gdLst/>
                    <a:ahLst/>
                    <a:cxnLst>
                      <a:cxn ang="0">
                        <a:pos x="0" y="0"/>
                      </a:cxn>
                      <a:cxn ang="0">
                        <a:pos x="0" y="11"/>
                      </a:cxn>
                      <a:cxn ang="0">
                        <a:pos x="22" y="43"/>
                      </a:cxn>
                      <a:cxn ang="0">
                        <a:pos x="29" y="40"/>
                      </a:cxn>
                      <a:cxn ang="0">
                        <a:pos x="0" y="0"/>
                      </a:cxn>
                    </a:cxnLst>
                    <a:rect l="0" t="0" r="r" b="b"/>
                    <a:pathLst>
                      <a:path w="29" h="43">
                        <a:moveTo>
                          <a:pt x="0" y="0"/>
                        </a:moveTo>
                        <a:lnTo>
                          <a:pt x="0" y="11"/>
                        </a:lnTo>
                        <a:lnTo>
                          <a:pt x="22" y="43"/>
                        </a:lnTo>
                        <a:lnTo>
                          <a:pt x="29" y="40"/>
                        </a:lnTo>
                        <a:lnTo>
                          <a:pt x="0" y="0"/>
                        </a:lnTo>
                        <a:close/>
                      </a:path>
                    </a:pathLst>
                  </a:custGeom>
                  <a:solidFill>
                    <a:srgbClr val="603000"/>
                  </a:solidFill>
                  <a:ln w="9525">
                    <a:noFill/>
                    <a:round/>
                    <a:headEnd/>
                    <a:tailEnd/>
                  </a:ln>
                </p:spPr>
                <p:txBody>
                  <a:bodyPr/>
                  <a:lstStyle/>
                  <a:p>
                    <a:pPr>
                      <a:defRPr/>
                    </a:pPr>
                    <a:endParaRPr lang="es-ES_tradnl">
                      <a:latin typeface="Arial" charset="0"/>
                    </a:endParaRPr>
                  </a:p>
                </p:txBody>
              </p:sp>
              <p:sp>
                <p:nvSpPr>
                  <p:cNvPr id="275513" name="Freeform 57">
                    <a:extLst>
                      <a:ext uri="{FF2B5EF4-FFF2-40B4-BE49-F238E27FC236}">
                        <a16:creationId xmlns:a16="http://schemas.microsoft.com/office/drawing/2014/main" id="{9ACB6C22-7691-5A6B-0786-F37853EFE6C8}"/>
                      </a:ext>
                    </a:extLst>
                  </p:cNvPr>
                  <p:cNvSpPr>
                    <a:spLocks/>
                  </p:cNvSpPr>
                  <p:nvPr/>
                </p:nvSpPr>
                <p:spPr bwMode="auto">
                  <a:xfrm>
                    <a:off x="1671" y="2306"/>
                    <a:ext cx="22" cy="43"/>
                  </a:xfrm>
                  <a:custGeom>
                    <a:avLst/>
                    <a:gdLst/>
                    <a:ahLst/>
                    <a:cxnLst>
                      <a:cxn ang="0">
                        <a:pos x="14" y="0"/>
                      </a:cxn>
                      <a:cxn ang="0">
                        <a:pos x="16" y="33"/>
                      </a:cxn>
                      <a:cxn ang="0">
                        <a:pos x="26" y="66"/>
                      </a:cxn>
                      <a:cxn ang="0">
                        <a:pos x="45" y="85"/>
                      </a:cxn>
                      <a:cxn ang="0">
                        <a:pos x="19" y="80"/>
                      </a:cxn>
                      <a:cxn ang="0">
                        <a:pos x="16" y="61"/>
                      </a:cxn>
                      <a:cxn ang="0">
                        <a:pos x="10" y="30"/>
                      </a:cxn>
                      <a:cxn ang="0">
                        <a:pos x="0" y="11"/>
                      </a:cxn>
                      <a:cxn ang="0">
                        <a:pos x="14" y="0"/>
                      </a:cxn>
                    </a:cxnLst>
                    <a:rect l="0" t="0" r="r" b="b"/>
                    <a:pathLst>
                      <a:path w="45" h="85">
                        <a:moveTo>
                          <a:pt x="14" y="0"/>
                        </a:moveTo>
                        <a:lnTo>
                          <a:pt x="16" y="33"/>
                        </a:lnTo>
                        <a:lnTo>
                          <a:pt x="26" y="66"/>
                        </a:lnTo>
                        <a:lnTo>
                          <a:pt x="45" y="85"/>
                        </a:lnTo>
                        <a:lnTo>
                          <a:pt x="19" y="80"/>
                        </a:lnTo>
                        <a:lnTo>
                          <a:pt x="16" y="61"/>
                        </a:lnTo>
                        <a:lnTo>
                          <a:pt x="10" y="30"/>
                        </a:lnTo>
                        <a:lnTo>
                          <a:pt x="0" y="11"/>
                        </a:lnTo>
                        <a:lnTo>
                          <a:pt x="14" y="0"/>
                        </a:lnTo>
                        <a:close/>
                      </a:path>
                    </a:pathLst>
                  </a:custGeom>
                  <a:solidFill>
                    <a:srgbClr val="603000"/>
                  </a:solidFill>
                  <a:ln w="9525">
                    <a:noFill/>
                    <a:round/>
                    <a:headEnd/>
                    <a:tailEnd/>
                  </a:ln>
                </p:spPr>
                <p:txBody>
                  <a:bodyPr/>
                  <a:lstStyle/>
                  <a:p>
                    <a:pPr>
                      <a:defRPr/>
                    </a:pPr>
                    <a:endParaRPr lang="es-ES_tradnl">
                      <a:latin typeface="Arial" charset="0"/>
                    </a:endParaRPr>
                  </a:p>
                </p:txBody>
              </p:sp>
            </p:grpSp>
            <p:grpSp>
              <p:nvGrpSpPr>
                <p:cNvPr id="9263" name="Group 58">
                  <a:extLst>
                    <a:ext uri="{FF2B5EF4-FFF2-40B4-BE49-F238E27FC236}">
                      <a16:creationId xmlns:a16="http://schemas.microsoft.com/office/drawing/2014/main" id="{D80CCCE7-D5B7-F92B-BC2E-47AF97C043BF}"/>
                    </a:ext>
                  </a:extLst>
                </p:cNvPr>
                <p:cNvGrpSpPr>
                  <a:grpSpLocks/>
                </p:cNvGrpSpPr>
                <p:nvPr/>
              </p:nvGrpSpPr>
              <p:grpSpPr bwMode="auto">
                <a:xfrm>
                  <a:off x="1664" y="2364"/>
                  <a:ext cx="114" cy="108"/>
                  <a:chOff x="1664" y="2364"/>
                  <a:chExt cx="114" cy="108"/>
                </a:xfrm>
              </p:grpSpPr>
              <p:sp>
                <p:nvSpPr>
                  <p:cNvPr id="275515" name="Freeform 59">
                    <a:extLst>
                      <a:ext uri="{FF2B5EF4-FFF2-40B4-BE49-F238E27FC236}">
                        <a16:creationId xmlns:a16="http://schemas.microsoft.com/office/drawing/2014/main" id="{ADE31316-BB5F-4AA7-8025-275E673E6DD4}"/>
                      </a:ext>
                    </a:extLst>
                  </p:cNvPr>
                  <p:cNvSpPr>
                    <a:spLocks/>
                  </p:cNvSpPr>
                  <p:nvPr/>
                </p:nvSpPr>
                <p:spPr bwMode="auto">
                  <a:xfrm>
                    <a:off x="1664" y="2364"/>
                    <a:ext cx="114" cy="108"/>
                  </a:xfrm>
                  <a:custGeom>
                    <a:avLst/>
                    <a:gdLst/>
                    <a:ahLst/>
                    <a:cxnLst>
                      <a:cxn ang="0">
                        <a:pos x="0" y="101"/>
                      </a:cxn>
                      <a:cxn ang="0">
                        <a:pos x="59" y="85"/>
                      </a:cxn>
                      <a:cxn ang="0">
                        <a:pos x="137" y="51"/>
                      </a:cxn>
                      <a:cxn ang="0">
                        <a:pos x="192" y="20"/>
                      </a:cxn>
                      <a:cxn ang="0">
                        <a:pos x="199" y="0"/>
                      </a:cxn>
                      <a:cxn ang="0">
                        <a:pos x="230" y="96"/>
                      </a:cxn>
                      <a:cxn ang="0">
                        <a:pos x="178" y="172"/>
                      </a:cxn>
                      <a:cxn ang="0">
                        <a:pos x="106" y="212"/>
                      </a:cxn>
                      <a:cxn ang="0">
                        <a:pos x="28" y="215"/>
                      </a:cxn>
                      <a:cxn ang="0">
                        <a:pos x="0" y="101"/>
                      </a:cxn>
                    </a:cxnLst>
                    <a:rect l="0" t="0" r="r" b="b"/>
                    <a:pathLst>
                      <a:path w="230" h="215">
                        <a:moveTo>
                          <a:pt x="0" y="101"/>
                        </a:moveTo>
                        <a:lnTo>
                          <a:pt x="59" y="85"/>
                        </a:lnTo>
                        <a:lnTo>
                          <a:pt x="137" y="51"/>
                        </a:lnTo>
                        <a:lnTo>
                          <a:pt x="192" y="20"/>
                        </a:lnTo>
                        <a:lnTo>
                          <a:pt x="199" y="0"/>
                        </a:lnTo>
                        <a:lnTo>
                          <a:pt x="230" y="96"/>
                        </a:lnTo>
                        <a:lnTo>
                          <a:pt x="178" y="172"/>
                        </a:lnTo>
                        <a:lnTo>
                          <a:pt x="106" y="212"/>
                        </a:lnTo>
                        <a:lnTo>
                          <a:pt x="28" y="215"/>
                        </a:lnTo>
                        <a:lnTo>
                          <a:pt x="0" y="101"/>
                        </a:lnTo>
                        <a:close/>
                      </a:path>
                    </a:pathLst>
                  </a:custGeom>
                  <a:solidFill>
                    <a:srgbClr val="C0C0C0"/>
                  </a:solidFill>
                  <a:ln w="11113">
                    <a:solidFill>
                      <a:srgbClr val="000000"/>
                    </a:solidFill>
                    <a:prstDash val="solid"/>
                    <a:round/>
                    <a:headEnd/>
                    <a:tailEnd/>
                  </a:ln>
                </p:spPr>
                <p:txBody>
                  <a:bodyPr/>
                  <a:lstStyle/>
                  <a:p>
                    <a:pPr>
                      <a:defRPr/>
                    </a:pPr>
                    <a:endParaRPr lang="es-ES_tradnl">
                      <a:latin typeface="Arial" charset="0"/>
                    </a:endParaRPr>
                  </a:p>
                </p:txBody>
              </p:sp>
              <p:sp>
                <p:nvSpPr>
                  <p:cNvPr id="275516" name="Freeform 60">
                    <a:extLst>
                      <a:ext uri="{FF2B5EF4-FFF2-40B4-BE49-F238E27FC236}">
                        <a16:creationId xmlns:a16="http://schemas.microsoft.com/office/drawing/2014/main" id="{579EC430-95AD-6689-B96C-AE136EFD7509}"/>
                      </a:ext>
                    </a:extLst>
                  </p:cNvPr>
                  <p:cNvSpPr>
                    <a:spLocks/>
                  </p:cNvSpPr>
                  <p:nvPr/>
                </p:nvSpPr>
                <p:spPr bwMode="auto">
                  <a:xfrm>
                    <a:off x="1671" y="2382"/>
                    <a:ext cx="97" cy="80"/>
                  </a:xfrm>
                  <a:custGeom>
                    <a:avLst/>
                    <a:gdLst/>
                    <a:ahLst/>
                    <a:cxnLst>
                      <a:cxn ang="0">
                        <a:pos x="0" y="75"/>
                      </a:cxn>
                      <a:cxn ang="0">
                        <a:pos x="24" y="161"/>
                      </a:cxn>
                      <a:cxn ang="0">
                        <a:pos x="74" y="156"/>
                      </a:cxn>
                      <a:cxn ang="0">
                        <a:pos x="142" y="125"/>
                      </a:cxn>
                      <a:cxn ang="0">
                        <a:pos x="195" y="61"/>
                      </a:cxn>
                      <a:cxn ang="0">
                        <a:pos x="176" y="0"/>
                      </a:cxn>
                      <a:cxn ang="0">
                        <a:pos x="88" y="49"/>
                      </a:cxn>
                      <a:cxn ang="0">
                        <a:pos x="0" y="75"/>
                      </a:cxn>
                    </a:cxnLst>
                    <a:rect l="0" t="0" r="r" b="b"/>
                    <a:pathLst>
                      <a:path w="195" h="161">
                        <a:moveTo>
                          <a:pt x="0" y="75"/>
                        </a:moveTo>
                        <a:lnTo>
                          <a:pt x="24" y="161"/>
                        </a:lnTo>
                        <a:lnTo>
                          <a:pt x="74" y="156"/>
                        </a:lnTo>
                        <a:lnTo>
                          <a:pt x="142" y="125"/>
                        </a:lnTo>
                        <a:lnTo>
                          <a:pt x="195" y="61"/>
                        </a:lnTo>
                        <a:lnTo>
                          <a:pt x="176" y="0"/>
                        </a:lnTo>
                        <a:lnTo>
                          <a:pt x="88" y="49"/>
                        </a:lnTo>
                        <a:lnTo>
                          <a:pt x="0" y="75"/>
                        </a:lnTo>
                        <a:close/>
                      </a:path>
                    </a:pathLst>
                  </a:custGeom>
                  <a:solidFill>
                    <a:srgbClr val="E0E0E0"/>
                  </a:solidFill>
                  <a:ln w="9525">
                    <a:noFill/>
                    <a:round/>
                    <a:headEnd/>
                    <a:tailEnd/>
                  </a:ln>
                </p:spPr>
                <p:txBody>
                  <a:bodyPr/>
                  <a:lstStyle/>
                  <a:p>
                    <a:pPr>
                      <a:defRPr/>
                    </a:pPr>
                    <a:endParaRPr lang="es-ES_tradnl">
                      <a:latin typeface="Arial" charset="0"/>
                    </a:endParaRPr>
                  </a:p>
                </p:txBody>
              </p:sp>
            </p:grpSp>
          </p:grpSp>
        </p:grpSp>
        <p:grpSp>
          <p:nvGrpSpPr>
            <p:cNvPr id="9222" name="Group 61">
              <a:extLst>
                <a:ext uri="{FF2B5EF4-FFF2-40B4-BE49-F238E27FC236}">
                  <a16:creationId xmlns:a16="http://schemas.microsoft.com/office/drawing/2014/main" id="{F690FFA4-660A-ED04-A2AA-CC5DC07CD91D}"/>
                </a:ext>
              </a:extLst>
            </p:cNvPr>
            <p:cNvGrpSpPr>
              <a:grpSpLocks/>
            </p:cNvGrpSpPr>
            <p:nvPr/>
          </p:nvGrpSpPr>
          <p:grpSpPr bwMode="auto">
            <a:xfrm>
              <a:off x="2679" y="1541"/>
              <a:ext cx="537" cy="2604"/>
              <a:chOff x="-4742" y="2565"/>
              <a:chExt cx="537" cy="2604"/>
            </a:xfrm>
          </p:grpSpPr>
          <p:grpSp>
            <p:nvGrpSpPr>
              <p:cNvPr id="9229" name="Group 62">
                <a:extLst>
                  <a:ext uri="{FF2B5EF4-FFF2-40B4-BE49-F238E27FC236}">
                    <a16:creationId xmlns:a16="http://schemas.microsoft.com/office/drawing/2014/main" id="{4D79C4A8-504A-20FB-7B23-3C1ABCD502CD}"/>
                  </a:ext>
                </a:extLst>
              </p:cNvPr>
              <p:cNvGrpSpPr>
                <a:grpSpLocks/>
              </p:cNvGrpSpPr>
              <p:nvPr/>
            </p:nvGrpSpPr>
            <p:grpSpPr bwMode="auto">
              <a:xfrm>
                <a:off x="-4629" y="2565"/>
                <a:ext cx="287" cy="453"/>
                <a:chOff x="-4629" y="2565"/>
                <a:chExt cx="287" cy="453"/>
              </a:xfrm>
            </p:grpSpPr>
            <p:sp>
              <p:nvSpPr>
                <p:cNvPr id="275519" name="Freeform 63">
                  <a:extLst>
                    <a:ext uri="{FF2B5EF4-FFF2-40B4-BE49-F238E27FC236}">
                      <a16:creationId xmlns:a16="http://schemas.microsoft.com/office/drawing/2014/main" id="{E6CD5795-C7A2-61E4-178A-C6682C6EF946}"/>
                    </a:ext>
                  </a:extLst>
                </p:cNvPr>
                <p:cNvSpPr>
                  <a:spLocks/>
                </p:cNvSpPr>
                <p:nvPr/>
              </p:nvSpPr>
              <p:spPr bwMode="auto">
                <a:xfrm>
                  <a:off x="-4629" y="2565"/>
                  <a:ext cx="287" cy="350"/>
                </a:xfrm>
                <a:custGeom>
                  <a:avLst/>
                  <a:gdLst/>
                  <a:ahLst/>
                  <a:cxnLst>
                    <a:cxn ang="0">
                      <a:pos x="109" y="5"/>
                    </a:cxn>
                    <a:cxn ang="0">
                      <a:pos x="76" y="19"/>
                    </a:cxn>
                    <a:cxn ang="0">
                      <a:pos x="57" y="39"/>
                    </a:cxn>
                    <a:cxn ang="0">
                      <a:pos x="43" y="63"/>
                    </a:cxn>
                    <a:cxn ang="0">
                      <a:pos x="29" y="112"/>
                    </a:cxn>
                    <a:cxn ang="0">
                      <a:pos x="10" y="185"/>
                    </a:cxn>
                    <a:cxn ang="0">
                      <a:pos x="0" y="248"/>
                    </a:cxn>
                    <a:cxn ang="0">
                      <a:pos x="5" y="277"/>
                    </a:cxn>
                    <a:cxn ang="0">
                      <a:pos x="10" y="302"/>
                    </a:cxn>
                    <a:cxn ang="0">
                      <a:pos x="14" y="336"/>
                    </a:cxn>
                    <a:cxn ang="0">
                      <a:pos x="14" y="345"/>
                    </a:cxn>
                    <a:cxn ang="0">
                      <a:pos x="24" y="345"/>
                    </a:cxn>
                    <a:cxn ang="0">
                      <a:pos x="38" y="341"/>
                    </a:cxn>
                    <a:cxn ang="0">
                      <a:pos x="57" y="341"/>
                    </a:cxn>
                    <a:cxn ang="0">
                      <a:pos x="85" y="350"/>
                    </a:cxn>
                    <a:cxn ang="0">
                      <a:pos x="99" y="350"/>
                    </a:cxn>
                    <a:cxn ang="0">
                      <a:pos x="99" y="326"/>
                    </a:cxn>
                    <a:cxn ang="0">
                      <a:pos x="80" y="277"/>
                    </a:cxn>
                    <a:cxn ang="0">
                      <a:pos x="76" y="199"/>
                    </a:cxn>
                    <a:cxn ang="0">
                      <a:pos x="80" y="131"/>
                    </a:cxn>
                    <a:cxn ang="0">
                      <a:pos x="118" y="87"/>
                    </a:cxn>
                    <a:cxn ang="0">
                      <a:pos x="184" y="78"/>
                    </a:cxn>
                    <a:cxn ang="0">
                      <a:pos x="217" y="126"/>
                    </a:cxn>
                    <a:cxn ang="0">
                      <a:pos x="217" y="272"/>
                    </a:cxn>
                    <a:cxn ang="0">
                      <a:pos x="184" y="331"/>
                    </a:cxn>
                    <a:cxn ang="0">
                      <a:pos x="184" y="350"/>
                    </a:cxn>
                    <a:cxn ang="0">
                      <a:pos x="203" y="350"/>
                    </a:cxn>
                    <a:cxn ang="0">
                      <a:pos x="221" y="345"/>
                    </a:cxn>
                    <a:cxn ang="0">
                      <a:pos x="240" y="345"/>
                    </a:cxn>
                    <a:cxn ang="0">
                      <a:pos x="259" y="345"/>
                    </a:cxn>
                    <a:cxn ang="0">
                      <a:pos x="264" y="350"/>
                    </a:cxn>
                    <a:cxn ang="0">
                      <a:pos x="269" y="326"/>
                    </a:cxn>
                    <a:cxn ang="0">
                      <a:pos x="278" y="292"/>
                    </a:cxn>
                    <a:cxn ang="0">
                      <a:pos x="283" y="258"/>
                    </a:cxn>
                    <a:cxn ang="0">
                      <a:pos x="287" y="234"/>
                    </a:cxn>
                    <a:cxn ang="0">
                      <a:pos x="283" y="199"/>
                    </a:cxn>
                    <a:cxn ang="0">
                      <a:pos x="278" y="180"/>
                    </a:cxn>
                    <a:cxn ang="0">
                      <a:pos x="273" y="156"/>
                    </a:cxn>
                    <a:cxn ang="0">
                      <a:pos x="269" y="131"/>
                    </a:cxn>
                    <a:cxn ang="0">
                      <a:pos x="269" y="112"/>
                    </a:cxn>
                    <a:cxn ang="0">
                      <a:pos x="264" y="87"/>
                    </a:cxn>
                    <a:cxn ang="0">
                      <a:pos x="254" y="53"/>
                    </a:cxn>
                    <a:cxn ang="0">
                      <a:pos x="236" y="24"/>
                    </a:cxn>
                    <a:cxn ang="0">
                      <a:pos x="207" y="5"/>
                    </a:cxn>
                    <a:cxn ang="0">
                      <a:pos x="174" y="0"/>
                    </a:cxn>
                    <a:cxn ang="0">
                      <a:pos x="146" y="0"/>
                    </a:cxn>
                    <a:cxn ang="0">
                      <a:pos x="109" y="5"/>
                    </a:cxn>
                  </a:cxnLst>
                  <a:rect l="0" t="0" r="r" b="b"/>
                  <a:pathLst>
                    <a:path w="287" h="350">
                      <a:moveTo>
                        <a:pt x="109" y="5"/>
                      </a:moveTo>
                      <a:lnTo>
                        <a:pt x="76" y="19"/>
                      </a:lnTo>
                      <a:lnTo>
                        <a:pt x="57" y="39"/>
                      </a:lnTo>
                      <a:lnTo>
                        <a:pt x="43" y="63"/>
                      </a:lnTo>
                      <a:lnTo>
                        <a:pt x="29" y="112"/>
                      </a:lnTo>
                      <a:lnTo>
                        <a:pt x="10" y="185"/>
                      </a:lnTo>
                      <a:lnTo>
                        <a:pt x="0" y="248"/>
                      </a:lnTo>
                      <a:lnTo>
                        <a:pt x="5" y="277"/>
                      </a:lnTo>
                      <a:lnTo>
                        <a:pt x="10" y="302"/>
                      </a:lnTo>
                      <a:lnTo>
                        <a:pt x="14" y="336"/>
                      </a:lnTo>
                      <a:lnTo>
                        <a:pt x="14" y="345"/>
                      </a:lnTo>
                      <a:lnTo>
                        <a:pt x="24" y="345"/>
                      </a:lnTo>
                      <a:lnTo>
                        <a:pt x="38" y="341"/>
                      </a:lnTo>
                      <a:lnTo>
                        <a:pt x="57" y="341"/>
                      </a:lnTo>
                      <a:lnTo>
                        <a:pt x="85" y="350"/>
                      </a:lnTo>
                      <a:lnTo>
                        <a:pt x="99" y="350"/>
                      </a:lnTo>
                      <a:lnTo>
                        <a:pt x="99" y="326"/>
                      </a:lnTo>
                      <a:lnTo>
                        <a:pt x="80" y="277"/>
                      </a:lnTo>
                      <a:lnTo>
                        <a:pt x="76" y="199"/>
                      </a:lnTo>
                      <a:lnTo>
                        <a:pt x="80" y="131"/>
                      </a:lnTo>
                      <a:lnTo>
                        <a:pt x="118" y="87"/>
                      </a:lnTo>
                      <a:lnTo>
                        <a:pt x="184" y="78"/>
                      </a:lnTo>
                      <a:lnTo>
                        <a:pt x="217" y="126"/>
                      </a:lnTo>
                      <a:lnTo>
                        <a:pt x="217" y="272"/>
                      </a:lnTo>
                      <a:lnTo>
                        <a:pt x="184" y="331"/>
                      </a:lnTo>
                      <a:lnTo>
                        <a:pt x="184" y="350"/>
                      </a:lnTo>
                      <a:lnTo>
                        <a:pt x="203" y="350"/>
                      </a:lnTo>
                      <a:lnTo>
                        <a:pt x="221" y="345"/>
                      </a:lnTo>
                      <a:lnTo>
                        <a:pt x="240" y="345"/>
                      </a:lnTo>
                      <a:lnTo>
                        <a:pt x="259" y="345"/>
                      </a:lnTo>
                      <a:lnTo>
                        <a:pt x="264" y="350"/>
                      </a:lnTo>
                      <a:lnTo>
                        <a:pt x="269" y="326"/>
                      </a:lnTo>
                      <a:lnTo>
                        <a:pt x="278" y="292"/>
                      </a:lnTo>
                      <a:lnTo>
                        <a:pt x="283" y="258"/>
                      </a:lnTo>
                      <a:lnTo>
                        <a:pt x="287" y="234"/>
                      </a:lnTo>
                      <a:lnTo>
                        <a:pt x="283" y="199"/>
                      </a:lnTo>
                      <a:lnTo>
                        <a:pt x="278" y="180"/>
                      </a:lnTo>
                      <a:lnTo>
                        <a:pt x="273" y="156"/>
                      </a:lnTo>
                      <a:lnTo>
                        <a:pt x="269" y="131"/>
                      </a:lnTo>
                      <a:lnTo>
                        <a:pt x="269" y="112"/>
                      </a:lnTo>
                      <a:lnTo>
                        <a:pt x="264" y="87"/>
                      </a:lnTo>
                      <a:lnTo>
                        <a:pt x="254" y="53"/>
                      </a:lnTo>
                      <a:lnTo>
                        <a:pt x="236" y="24"/>
                      </a:lnTo>
                      <a:lnTo>
                        <a:pt x="207" y="5"/>
                      </a:lnTo>
                      <a:lnTo>
                        <a:pt x="174" y="0"/>
                      </a:lnTo>
                      <a:lnTo>
                        <a:pt x="146" y="0"/>
                      </a:lnTo>
                      <a:lnTo>
                        <a:pt x="109" y="5"/>
                      </a:lnTo>
                      <a:close/>
                    </a:path>
                  </a:pathLst>
                </a:custGeom>
                <a:solidFill>
                  <a:srgbClr val="BF3F00"/>
                </a:solidFill>
                <a:ln w="9525">
                  <a:noFill/>
                  <a:round/>
                  <a:headEnd/>
                  <a:tailEnd/>
                </a:ln>
              </p:spPr>
              <p:txBody>
                <a:bodyPr/>
                <a:lstStyle/>
                <a:p>
                  <a:pPr>
                    <a:defRPr/>
                  </a:pPr>
                  <a:endParaRPr lang="es-ES_tradnl">
                    <a:latin typeface="Arial" charset="0"/>
                  </a:endParaRPr>
                </a:p>
              </p:txBody>
            </p:sp>
            <p:sp>
              <p:nvSpPr>
                <p:cNvPr id="275520" name="Freeform 64">
                  <a:extLst>
                    <a:ext uri="{FF2B5EF4-FFF2-40B4-BE49-F238E27FC236}">
                      <a16:creationId xmlns:a16="http://schemas.microsoft.com/office/drawing/2014/main" id="{EA8E9BDF-D3E8-A81D-0E4C-992203B554D8}"/>
                    </a:ext>
                  </a:extLst>
                </p:cNvPr>
                <p:cNvSpPr>
                  <a:spLocks/>
                </p:cNvSpPr>
                <p:nvPr/>
              </p:nvSpPr>
              <p:spPr bwMode="auto">
                <a:xfrm>
                  <a:off x="-4568" y="2633"/>
                  <a:ext cx="165" cy="385"/>
                </a:xfrm>
                <a:custGeom>
                  <a:avLst/>
                  <a:gdLst/>
                  <a:ahLst/>
                  <a:cxnLst>
                    <a:cxn ang="0">
                      <a:pos x="19" y="39"/>
                    </a:cxn>
                    <a:cxn ang="0">
                      <a:pos x="10" y="63"/>
                    </a:cxn>
                    <a:cxn ang="0">
                      <a:pos x="5" y="97"/>
                    </a:cxn>
                    <a:cxn ang="0">
                      <a:pos x="0" y="131"/>
                    </a:cxn>
                    <a:cxn ang="0">
                      <a:pos x="5" y="156"/>
                    </a:cxn>
                    <a:cxn ang="0">
                      <a:pos x="10" y="185"/>
                    </a:cxn>
                    <a:cxn ang="0">
                      <a:pos x="38" y="263"/>
                    </a:cxn>
                    <a:cxn ang="0">
                      <a:pos x="38" y="336"/>
                    </a:cxn>
                    <a:cxn ang="0">
                      <a:pos x="85" y="385"/>
                    </a:cxn>
                    <a:cxn ang="0">
                      <a:pos x="123" y="331"/>
                    </a:cxn>
                    <a:cxn ang="0">
                      <a:pos x="123" y="263"/>
                    </a:cxn>
                    <a:cxn ang="0">
                      <a:pos x="160" y="200"/>
                    </a:cxn>
                    <a:cxn ang="0">
                      <a:pos x="165" y="161"/>
                    </a:cxn>
                    <a:cxn ang="0">
                      <a:pos x="165" y="131"/>
                    </a:cxn>
                    <a:cxn ang="0">
                      <a:pos x="165" y="102"/>
                    </a:cxn>
                    <a:cxn ang="0">
                      <a:pos x="165" y="78"/>
                    </a:cxn>
                    <a:cxn ang="0">
                      <a:pos x="160" y="49"/>
                    </a:cxn>
                    <a:cxn ang="0">
                      <a:pos x="146" y="24"/>
                    </a:cxn>
                    <a:cxn ang="0">
                      <a:pos x="132" y="10"/>
                    </a:cxn>
                    <a:cxn ang="0">
                      <a:pos x="104" y="0"/>
                    </a:cxn>
                    <a:cxn ang="0">
                      <a:pos x="76" y="0"/>
                    </a:cxn>
                    <a:cxn ang="0">
                      <a:pos x="52" y="5"/>
                    </a:cxn>
                    <a:cxn ang="0">
                      <a:pos x="33" y="19"/>
                    </a:cxn>
                    <a:cxn ang="0">
                      <a:pos x="19" y="39"/>
                    </a:cxn>
                  </a:cxnLst>
                  <a:rect l="0" t="0" r="r" b="b"/>
                  <a:pathLst>
                    <a:path w="165" h="385">
                      <a:moveTo>
                        <a:pt x="19" y="39"/>
                      </a:moveTo>
                      <a:lnTo>
                        <a:pt x="10" y="63"/>
                      </a:lnTo>
                      <a:lnTo>
                        <a:pt x="5" y="97"/>
                      </a:lnTo>
                      <a:lnTo>
                        <a:pt x="0" y="131"/>
                      </a:lnTo>
                      <a:lnTo>
                        <a:pt x="5" y="156"/>
                      </a:lnTo>
                      <a:lnTo>
                        <a:pt x="10" y="185"/>
                      </a:lnTo>
                      <a:lnTo>
                        <a:pt x="38" y="263"/>
                      </a:lnTo>
                      <a:lnTo>
                        <a:pt x="38" y="336"/>
                      </a:lnTo>
                      <a:lnTo>
                        <a:pt x="85" y="385"/>
                      </a:lnTo>
                      <a:lnTo>
                        <a:pt x="123" y="331"/>
                      </a:lnTo>
                      <a:lnTo>
                        <a:pt x="123" y="263"/>
                      </a:lnTo>
                      <a:lnTo>
                        <a:pt x="160" y="200"/>
                      </a:lnTo>
                      <a:lnTo>
                        <a:pt x="165" y="161"/>
                      </a:lnTo>
                      <a:lnTo>
                        <a:pt x="165" y="131"/>
                      </a:lnTo>
                      <a:lnTo>
                        <a:pt x="165" y="102"/>
                      </a:lnTo>
                      <a:lnTo>
                        <a:pt x="165" y="78"/>
                      </a:lnTo>
                      <a:lnTo>
                        <a:pt x="160" y="49"/>
                      </a:lnTo>
                      <a:lnTo>
                        <a:pt x="146" y="24"/>
                      </a:lnTo>
                      <a:lnTo>
                        <a:pt x="132" y="10"/>
                      </a:lnTo>
                      <a:lnTo>
                        <a:pt x="104" y="0"/>
                      </a:lnTo>
                      <a:lnTo>
                        <a:pt x="76" y="0"/>
                      </a:lnTo>
                      <a:lnTo>
                        <a:pt x="52" y="5"/>
                      </a:lnTo>
                      <a:lnTo>
                        <a:pt x="33" y="19"/>
                      </a:lnTo>
                      <a:lnTo>
                        <a:pt x="19" y="39"/>
                      </a:lnTo>
                      <a:close/>
                    </a:path>
                  </a:pathLst>
                </a:custGeom>
                <a:solidFill>
                  <a:srgbClr val="FF7F7F"/>
                </a:solidFill>
                <a:ln w="9525">
                  <a:noFill/>
                  <a:round/>
                  <a:headEnd/>
                  <a:tailEnd/>
                </a:ln>
              </p:spPr>
              <p:txBody>
                <a:bodyPr/>
                <a:lstStyle/>
                <a:p>
                  <a:pPr>
                    <a:defRPr/>
                  </a:pPr>
                  <a:endParaRPr lang="es-ES_tradnl">
                    <a:latin typeface="Arial" charset="0"/>
                  </a:endParaRPr>
                </a:p>
              </p:txBody>
            </p:sp>
            <p:grpSp>
              <p:nvGrpSpPr>
                <p:cNvPr id="9251" name="Group 65">
                  <a:extLst>
                    <a:ext uri="{FF2B5EF4-FFF2-40B4-BE49-F238E27FC236}">
                      <a16:creationId xmlns:a16="http://schemas.microsoft.com/office/drawing/2014/main" id="{15B2ED23-25C3-7465-C537-C54260823B50}"/>
                    </a:ext>
                  </a:extLst>
                </p:cNvPr>
                <p:cNvGrpSpPr>
                  <a:grpSpLocks/>
                </p:cNvGrpSpPr>
                <p:nvPr/>
              </p:nvGrpSpPr>
              <p:grpSpPr bwMode="auto">
                <a:xfrm>
                  <a:off x="-4582" y="2799"/>
                  <a:ext cx="193" cy="48"/>
                  <a:chOff x="-4582" y="2799"/>
                  <a:chExt cx="193" cy="48"/>
                </a:xfrm>
              </p:grpSpPr>
              <p:grpSp>
                <p:nvGrpSpPr>
                  <p:cNvPr id="9252" name="Group 66">
                    <a:extLst>
                      <a:ext uri="{FF2B5EF4-FFF2-40B4-BE49-F238E27FC236}">
                        <a16:creationId xmlns:a16="http://schemas.microsoft.com/office/drawing/2014/main" id="{29C387EC-034A-AD05-BFF0-34B0CEDC19D5}"/>
                      </a:ext>
                    </a:extLst>
                  </p:cNvPr>
                  <p:cNvGrpSpPr>
                    <a:grpSpLocks/>
                  </p:cNvGrpSpPr>
                  <p:nvPr/>
                </p:nvGrpSpPr>
                <p:grpSpPr bwMode="auto">
                  <a:xfrm>
                    <a:off x="-4582" y="2799"/>
                    <a:ext cx="33" cy="48"/>
                    <a:chOff x="-4582" y="2799"/>
                    <a:chExt cx="33" cy="48"/>
                  </a:xfrm>
                </p:grpSpPr>
                <p:sp>
                  <p:nvSpPr>
                    <p:cNvPr id="275523" name="Oval 67">
                      <a:extLst>
                        <a:ext uri="{FF2B5EF4-FFF2-40B4-BE49-F238E27FC236}">
                          <a16:creationId xmlns:a16="http://schemas.microsoft.com/office/drawing/2014/main" id="{668EC32B-BDAE-7E1C-AB87-D187D87474ED}"/>
                        </a:ext>
                      </a:extLst>
                    </p:cNvPr>
                    <p:cNvSpPr>
                      <a:spLocks noChangeArrowheads="1"/>
                    </p:cNvSpPr>
                    <p:nvPr/>
                  </p:nvSpPr>
                  <p:spPr bwMode="auto">
                    <a:xfrm>
                      <a:off x="-4582" y="2799"/>
                      <a:ext cx="33" cy="48"/>
                    </a:xfrm>
                    <a:prstGeom prst="ellipse">
                      <a:avLst/>
                    </a:prstGeom>
                    <a:solidFill>
                      <a:srgbClr val="5F009F"/>
                    </a:solidFill>
                    <a:ln w="9525">
                      <a:noFill/>
                      <a:round/>
                      <a:headEnd/>
                      <a:tailEnd/>
                    </a:ln>
                  </p:spPr>
                  <p:txBody>
                    <a:bodyPr/>
                    <a:lstStyle/>
                    <a:p>
                      <a:pPr>
                        <a:defRPr/>
                      </a:pPr>
                      <a:endParaRPr lang="es-ES_tradnl">
                        <a:latin typeface="Arial" charset="0"/>
                      </a:endParaRPr>
                    </a:p>
                  </p:txBody>
                </p:sp>
                <p:sp>
                  <p:nvSpPr>
                    <p:cNvPr id="275524" name="Oval 68">
                      <a:extLst>
                        <a:ext uri="{FF2B5EF4-FFF2-40B4-BE49-F238E27FC236}">
                          <a16:creationId xmlns:a16="http://schemas.microsoft.com/office/drawing/2014/main" id="{3CAA0F93-8FE1-20F7-7136-C60066CE6043}"/>
                        </a:ext>
                      </a:extLst>
                    </p:cNvPr>
                    <p:cNvSpPr>
                      <a:spLocks noChangeArrowheads="1"/>
                    </p:cNvSpPr>
                    <p:nvPr/>
                  </p:nvSpPr>
                  <p:spPr bwMode="auto">
                    <a:xfrm>
                      <a:off x="-4577" y="2803"/>
                      <a:ext cx="24" cy="39"/>
                    </a:xfrm>
                    <a:prstGeom prst="ellipse">
                      <a:avLst/>
                    </a:prstGeom>
                    <a:solidFill>
                      <a:srgbClr val="BF5FFF"/>
                    </a:solidFill>
                    <a:ln w="9525">
                      <a:noFill/>
                      <a:round/>
                      <a:headEnd/>
                      <a:tailEnd/>
                    </a:ln>
                  </p:spPr>
                  <p:txBody>
                    <a:bodyPr/>
                    <a:lstStyle/>
                    <a:p>
                      <a:pPr>
                        <a:defRPr/>
                      </a:pPr>
                      <a:endParaRPr lang="es-ES_tradnl">
                        <a:latin typeface="Arial" charset="0"/>
                      </a:endParaRPr>
                    </a:p>
                  </p:txBody>
                </p:sp>
              </p:grpSp>
              <p:grpSp>
                <p:nvGrpSpPr>
                  <p:cNvPr id="9253" name="Group 69">
                    <a:extLst>
                      <a:ext uri="{FF2B5EF4-FFF2-40B4-BE49-F238E27FC236}">
                        <a16:creationId xmlns:a16="http://schemas.microsoft.com/office/drawing/2014/main" id="{B3141CC8-51CF-5CDC-0A57-A6AD11288EEE}"/>
                      </a:ext>
                    </a:extLst>
                  </p:cNvPr>
                  <p:cNvGrpSpPr>
                    <a:grpSpLocks/>
                  </p:cNvGrpSpPr>
                  <p:nvPr/>
                </p:nvGrpSpPr>
                <p:grpSpPr bwMode="auto">
                  <a:xfrm>
                    <a:off x="-4422" y="2799"/>
                    <a:ext cx="33" cy="48"/>
                    <a:chOff x="-4422" y="2799"/>
                    <a:chExt cx="33" cy="48"/>
                  </a:xfrm>
                </p:grpSpPr>
                <p:sp>
                  <p:nvSpPr>
                    <p:cNvPr id="275526" name="Oval 70">
                      <a:extLst>
                        <a:ext uri="{FF2B5EF4-FFF2-40B4-BE49-F238E27FC236}">
                          <a16:creationId xmlns:a16="http://schemas.microsoft.com/office/drawing/2014/main" id="{4C31210A-4FA8-1CE4-C20E-7F3A11CBB84C}"/>
                        </a:ext>
                      </a:extLst>
                    </p:cNvPr>
                    <p:cNvSpPr>
                      <a:spLocks noChangeArrowheads="1"/>
                    </p:cNvSpPr>
                    <p:nvPr/>
                  </p:nvSpPr>
                  <p:spPr bwMode="auto">
                    <a:xfrm>
                      <a:off x="-4422" y="2799"/>
                      <a:ext cx="33" cy="48"/>
                    </a:xfrm>
                    <a:prstGeom prst="ellipse">
                      <a:avLst/>
                    </a:prstGeom>
                    <a:solidFill>
                      <a:srgbClr val="5F009F"/>
                    </a:solidFill>
                    <a:ln w="9525">
                      <a:noFill/>
                      <a:round/>
                      <a:headEnd/>
                      <a:tailEnd/>
                    </a:ln>
                  </p:spPr>
                  <p:txBody>
                    <a:bodyPr/>
                    <a:lstStyle/>
                    <a:p>
                      <a:pPr>
                        <a:defRPr/>
                      </a:pPr>
                      <a:endParaRPr lang="es-ES_tradnl">
                        <a:latin typeface="Arial" charset="0"/>
                      </a:endParaRPr>
                    </a:p>
                  </p:txBody>
                </p:sp>
                <p:sp>
                  <p:nvSpPr>
                    <p:cNvPr id="275527" name="Oval 71">
                      <a:extLst>
                        <a:ext uri="{FF2B5EF4-FFF2-40B4-BE49-F238E27FC236}">
                          <a16:creationId xmlns:a16="http://schemas.microsoft.com/office/drawing/2014/main" id="{85F38C9C-FF11-F8E1-CEB2-5FAF54D3994D}"/>
                        </a:ext>
                      </a:extLst>
                    </p:cNvPr>
                    <p:cNvSpPr>
                      <a:spLocks noChangeArrowheads="1"/>
                    </p:cNvSpPr>
                    <p:nvPr/>
                  </p:nvSpPr>
                  <p:spPr bwMode="auto">
                    <a:xfrm>
                      <a:off x="-4412" y="2803"/>
                      <a:ext cx="19" cy="39"/>
                    </a:xfrm>
                    <a:prstGeom prst="ellipse">
                      <a:avLst/>
                    </a:prstGeom>
                    <a:solidFill>
                      <a:srgbClr val="BF5FFF"/>
                    </a:solidFill>
                    <a:ln w="9525">
                      <a:noFill/>
                      <a:round/>
                      <a:headEnd/>
                      <a:tailEnd/>
                    </a:ln>
                  </p:spPr>
                  <p:txBody>
                    <a:bodyPr/>
                    <a:lstStyle/>
                    <a:p>
                      <a:pPr>
                        <a:defRPr/>
                      </a:pPr>
                      <a:endParaRPr lang="es-ES_tradnl">
                        <a:latin typeface="Arial" charset="0"/>
                      </a:endParaRPr>
                    </a:p>
                  </p:txBody>
                </p:sp>
              </p:grpSp>
            </p:grpSp>
          </p:grpSp>
          <p:grpSp>
            <p:nvGrpSpPr>
              <p:cNvPr id="9230" name="Group 72">
                <a:extLst>
                  <a:ext uri="{FF2B5EF4-FFF2-40B4-BE49-F238E27FC236}">
                    <a16:creationId xmlns:a16="http://schemas.microsoft.com/office/drawing/2014/main" id="{39B5BEB1-314E-3C18-1ED7-EE040F9EEA40}"/>
                  </a:ext>
                </a:extLst>
              </p:cNvPr>
              <p:cNvGrpSpPr>
                <a:grpSpLocks/>
              </p:cNvGrpSpPr>
              <p:nvPr/>
            </p:nvGrpSpPr>
            <p:grpSpPr bwMode="auto">
              <a:xfrm>
                <a:off x="-4657" y="3821"/>
                <a:ext cx="442" cy="1236"/>
                <a:chOff x="-4657" y="3821"/>
                <a:chExt cx="442" cy="1236"/>
              </a:xfrm>
            </p:grpSpPr>
            <p:grpSp>
              <p:nvGrpSpPr>
                <p:cNvPr id="9245" name="Group 73">
                  <a:extLst>
                    <a:ext uri="{FF2B5EF4-FFF2-40B4-BE49-F238E27FC236}">
                      <a16:creationId xmlns:a16="http://schemas.microsoft.com/office/drawing/2014/main" id="{E9E02797-15AB-6E65-AA52-AF32CE3B4F28}"/>
                    </a:ext>
                  </a:extLst>
                </p:cNvPr>
                <p:cNvGrpSpPr>
                  <a:grpSpLocks/>
                </p:cNvGrpSpPr>
                <p:nvPr/>
              </p:nvGrpSpPr>
              <p:grpSpPr bwMode="auto">
                <a:xfrm>
                  <a:off x="-4657" y="3821"/>
                  <a:ext cx="442" cy="1236"/>
                  <a:chOff x="-4657" y="3821"/>
                  <a:chExt cx="442" cy="1236"/>
                </a:xfrm>
              </p:grpSpPr>
              <p:sp>
                <p:nvSpPr>
                  <p:cNvPr id="275530" name="Freeform 74">
                    <a:extLst>
                      <a:ext uri="{FF2B5EF4-FFF2-40B4-BE49-F238E27FC236}">
                        <a16:creationId xmlns:a16="http://schemas.microsoft.com/office/drawing/2014/main" id="{6C3C950E-4080-34FE-15BB-17580A8B343F}"/>
                      </a:ext>
                    </a:extLst>
                  </p:cNvPr>
                  <p:cNvSpPr>
                    <a:spLocks/>
                  </p:cNvSpPr>
                  <p:nvPr/>
                </p:nvSpPr>
                <p:spPr bwMode="auto">
                  <a:xfrm>
                    <a:off x="-4657" y="4089"/>
                    <a:ext cx="315" cy="968"/>
                  </a:xfrm>
                  <a:custGeom>
                    <a:avLst/>
                    <a:gdLst/>
                    <a:ahLst/>
                    <a:cxnLst>
                      <a:cxn ang="0">
                        <a:pos x="57" y="19"/>
                      </a:cxn>
                      <a:cxn ang="0">
                        <a:pos x="61" y="296"/>
                      </a:cxn>
                      <a:cxn ang="0">
                        <a:pos x="61" y="535"/>
                      </a:cxn>
                      <a:cxn ang="0">
                        <a:pos x="75" y="759"/>
                      </a:cxn>
                      <a:cxn ang="0">
                        <a:pos x="38" y="861"/>
                      </a:cxn>
                      <a:cxn ang="0">
                        <a:pos x="9" y="924"/>
                      </a:cxn>
                      <a:cxn ang="0">
                        <a:pos x="0" y="944"/>
                      </a:cxn>
                      <a:cxn ang="0">
                        <a:pos x="14" y="968"/>
                      </a:cxn>
                      <a:cxn ang="0">
                        <a:pos x="71" y="963"/>
                      </a:cxn>
                      <a:cxn ang="0">
                        <a:pos x="122" y="837"/>
                      </a:cxn>
                      <a:cxn ang="0">
                        <a:pos x="122" y="754"/>
                      </a:cxn>
                      <a:cxn ang="0">
                        <a:pos x="160" y="486"/>
                      </a:cxn>
                      <a:cxn ang="0">
                        <a:pos x="165" y="423"/>
                      </a:cxn>
                      <a:cxn ang="0">
                        <a:pos x="165" y="550"/>
                      </a:cxn>
                      <a:cxn ang="0">
                        <a:pos x="184" y="730"/>
                      </a:cxn>
                      <a:cxn ang="0">
                        <a:pos x="174" y="813"/>
                      </a:cxn>
                      <a:cxn ang="0">
                        <a:pos x="202" y="895"/>
                      </a:cxn>
                      <a:cxn ang="0">
                        <a:pos x="235" y="954"/>
                      </a:cxn>
                      <a:cxn ang="0">
                        <a:pos x="287" y="959"/>
                      </a:cxn>
                      <a:cxn ang="0">
                        <a:pos x="301" y="934"/>
                      </a:cxn>
                      <a:cxn ang="0">
                        <a:pos x="249" y="808"/>
                      </a:cxn>
                      <a:cxn ang="0">
                        <a:pos x="245" y="749"/>
                      </a:cxn>
                      <a:cxn ang="0">
                        <a:pos x="254" y="618"/>
                      </a:cxn>
                      <a:cxn ang="0">
                        <a:pos x="273" y="404"/>
                      </a:cxn>
                      <a:cxn ang="0">
                        <a:pos x="315" y="0"/>
                      </a:cxn>
                      <a:cxn ang="0">
                        <a:pos x="57" y="19"/>
                      </a:cxn>
                    </a:cxnLst>
                    <a:rect l="0" t="0" r="r" b="b"/>
                    <a:pathLst>
                      <a:path w="315" h="968">
                        <a:moveTo>
                          <a:pt x="57" y="19"/>
                        </a:moveTo>
                        <a:lnTo>
                          <a:pt x="61" y="296"/>
                        </a:lnTo>
                        <a:lnTo>
                          <a:pt x="61" y="535"/>
                        </a:lnTo>
                        <a:lnTo>
                          <a:pt x="75" y="759"/>
                        </a:lnTo>
                        <a:lnTo>
                          <a:pt x="38" y="861"/>
                        </a:lnTo>
                        <a:lnTo>
                          <a:pt x="9" y="924"/>
                        </a:lnTo>
                        <a:lnTo>
                          <a:pt x="0" y="944"/>
                        </a:lnTo>
                        <a:lnTo>
                          <a:pt x="14" y="968"/>
                        </a:lnTo>
                        <a:lnTo>
                          <a:pt x="71" y="963"/>
                        </a:lnTo>
                        <a:lnTo>
                          <a:pt x="122" y="837"/>
                        </a:lnTo>
                        <a:lnTo>
                          <a:pt x="122" y="754"/>
                        </a:lnTo>
                        <a:lnTo>
                          <a:pt x="160" y="486"/>
                        </a:lnTo>
                        <a:lnTo>
                          <a:pt x="165" y="423"/>
                        </a:lnTo>
                        <a:lnTo>
                          <a:pt x="165" y="550"/>
                        </a:lnTo>
                        <a:lnTo>
                          <a:pt x="184" y="730"/>
                        </a:lnTo>
                        <a:lnTo>
                          <a:pt x="174" y="813"/>
                        </a:lnTo>
                        <a:lnTo>
                          <a:pt x="202" y="895"/>
                        </a:lnTo>
                        <a:lnTo>
                          <a:pt x="235" y="954"/>
                        </a:lnTo>
                        <a:lnTo>
                          <a:pt x="287" y="959"/>
                        </a:lnTo>
                        <a:lnTo>
                          <a:pt x="301" y="934"/>
                        </a:lnTo>
                        <a:lnTo>
                          <a:pt x="249" y="808"/>
                        </a:lnTo>
                        <a:lnTo>
                          <a:pt x="245" y="749"/>
                        </a:lnTo>
                        <a:lnTo>
                          <a:pt x="254" y="618"/>
                        </a:lnTo>
                        <a:lnTo>
                          <a:pt x="273" y="404"/>
                        </a:lnTo>
                        <a:lnTo>
                          <a:pt x="315" y="0"/>
                        </a:lnTo>
                        <a:lnTo>
                          <a:pt x="57" y="19"/>
                        </a:lnTo>
                        <a:close/>
                      </a:path>
                    </a:pathLst>
                  </a:custGeom>
                  <a:solidFill>
                    <a:srgbClr val="FF7F3F"/>
                  </a:solidFill>
                  <a:ln w="9525">
                    <a:noFill/>
                    <a:round/>
                    <a:headEnd/>
                    <a:tailEnd/>
                  </a:ln>
                </p:spPr>
                <p:txBody>
                  <a:bodyPr/>
                  <a:lstStyle/>
                  <a:p>
                    <a:pPr>
                      <a:defRPr/>
                    </a:pPr>
                    <a:endParaRPr lang="es-ES_tradnl">
                      <a:latin typeface="Arial" charset="0"/>
                    </a:endParaRPr>
                  </a:p>
                </p:txBody>
              </p:sp>
              <p:sp>
                <p:nvSpPr>
                  <p:cNvPr id="275531" name="Freeform 75">
                    <a:extLst>
                      <a:ext uri="{FF2B5EF4-FFF2-40B4-BE49-F238E27FC236}">
                        <a16:creationId xmlns:a16="http://schemas.microsoft.com/office/drawing/2014/main" id="{FFA72546-4D38-AC2F-A92F-0B4A4F4093D1}"/>
                      </a:ext>
                    </a:extLst>
                  </p:cNvPr>
                  <p:cNvSpPr>
                    <a:spLocks/>
                  </p:cNvSpPr>
                  <p:nvPr/>
                </p:nvSpPr>
                <p:spPr bwMode="auto">
                  <a:xfrm>
                    <a:off x="-4290" y="3821"/>
                    <a:ext cx="75" cy="121"/>
                  </a:xfrm>
                  <a:custGeom>
                    <a:avLst/>
                    <a:gdLst/>
                    <a:ahLst/>
                    <a:cxnLst>
                      <a:cxn ang="0">
                        <a:pos x="75" y="0"/>
                      </a:cxn>
                      <a:cxn ang="0">
                        <a:pos x="75" y="63"/>
                      </a:cxn>
                      <a:cxn ang="0">
                        <a:pos x="0" y="121"/>
                      </a:cxn>
                      <a:cxn ang="0">
                        <a:pos x="33" y="10"/>
                      </a:cxn>
                      <a:cxn ang="0">
                        <a:pos x="75" y="0"/>
                      </a:cxn>
                    </a:cxnLst>
                    <a:rect l="0" t="0" r="r" b="b"/>
                    <a:pathLst>
                      <a:path w="75" h="121">
                        <a:moveTo>
                          <a:pt x="75" y="0"/>
                        </a:moveTo>
                        <a:lnTo>
                          <a:pt x="75" y="63"/>
                        </a:lnTo>
                        <a:lnTo>
                          <a:pt x="0" y="121"/>
                        </a:lnTo>
                        <a:lnTo>
                          <a:pt x="33" y="10"/>
                        </a:lnTo>
                        <a:lnTo>
                          <a:pt x="75" y="0"/>
                        </a:lnTo>
                        <a:close/>
                      </a:path>
                    </a:pathLst>
                  </a:custGeom>
                  <a:solidFill>
                    <a:srgbClr val="FF7F3F"/>
                  </a:solidFill>
                  <a:ln w="9525">
                    <a:noFill/>
                    <a:round/>
                    <a:headEnd/>
                    <a:tailEnd/>
                  </a:ln>
                </p:spPr>
                <p:txBody>
                  <a:bodyPr/>
                  <a:lstStyle/>
                  <a:p>
                    <a:pPr>
                      <a:defRPr/>
                    </a:pPr>
                    <a:endParaRPr lang="es-ES_tradnl">
                      <a:latin typeface="Arial" charset="0"/>
                    </a:endParaRPr>
                  </a:p>
                </p:txBody>
              </p:sp>
            </p:grpSp>
            <p:sp>
              <p:nvSpPr>
                <p:cNvPr id="275532" name="Freeform 76">
                  <a:extLst>
                    <a:ext uri="{FF2B5EF4-FFF2-40B4-BE49-F238E27FC236}">
                      <a16:creationId xmlns:a16="http://schemas.microsoft.com/office/drawing/2014/main" id="{124FAFCF-318E-D428-8538-8E0C9E766427}"/>
                    </a:ext>
                  </a:extLst>
                </p:cNvPr>
                <p:cNvSpPr>
                  <a:spLocks/>
                </p:cNvSpPr>
                <p:nvPr/>
              </p:nvSpPr>
              <p:spPr bwMode="auto">
                <a:xfrm>
                  <a:off x="-4492" y="4098"/>
                  <a:ext cx="23" cy="429"/>
                </a:xfrm>
                <a:custGeom>
                  <a:avLst/>
                  <a:gdLst/>
                  <a:ahLst/>
                  <a:cxnLst>
                    <a:cxn ang="0">
                      <a:pos x="23" y="0"/>
                    </a:cxn>
                    <a:cxn ang="0">
                      <a:pos x="23" y="141"/>
                    </a:cxn>
                    <a:cxn ang="0">
                      <a:pos x="19" y="224"/>
                    </a:cxn>
                    <a:cxn ang="0">
                      <a:pos x="14" y="317"/>
                    </a:cxn>
                    <a:cxn ang="0">
                      <a:pos x="0" y="404"/>
                    </a:cxn>
                    <a:cxn ang="0">
                      <a:pos x="4" y="429"/>
                    </a:cxn>
                    <a:cxn ang="0">
                      <a:pos x="23" y="0"/>
                    </a:cxn>
                  </a:cxnLst>
                  <a:rect l="0" t="0" r="r" b="b"/>
                  <a:pathLst>
                    <a:path w="23" h="429">
                      <a:moveTo>
                        <a:pt x="23" y="0"/>
                      </a:moveTo>
                      <a:lnTo>
                        <a:pt x="23" y="141"/>
                      </a:lnTo>
                      <a:lnTo>
                        <a:pt x="19" y="224"/>
                      </a:lnTo>
                      <a:lnTo>
                        <a:pt x="14" y="317"/>
                      </a:lnTo>
                      <a:lnTo>
                        <a:pt x="0" y="404"/>
                      </a:lnTo>
                      <a:lnTo>
                        <a:pt x="4" y="429"/>
                      </a:lnTo>
                      <a:lnTo>
                        <a:pt x="23" y="0"/>
                      </a:lnTo>
                      <a:close/>
                    </a:path>
                  </a:pathLst>
                </a:custGeom>
                <a:solidFill>
                  <a:srgbClr val="FF5F1F"/>
                </a:solidFill>
                <a:ln w="22225">
                  <a:solidFill>
                    <a:srgbClr val="FF5F1F"/>
                  </a:solidFill>
                  <a:prstDash val="solid"/>
                  <a:round/>
                  <a:headEnd/>
                  <a:tailEnd/>
                </a:ln>
              </p:spPr>
              <p:txBody>
                <a:bodyPr/>
                <a:lstStyle/>
                <a:p>
                  <a:pPr>
                    <a:defRPr/>
                  </a:pPr>
                  <a:endParaRPr lang="es-ES_tradnl">
                    <a:latin typeface="Arial" charset="0"/>
                  </a:endParaRPr>
                </a:p>
              </p:txBody>
            </p:sp>
          </p:grpSp>
          <p:grpSp>
            <p:nvGrpSpPr>
              <p:cNvPr id="9231" name="Group 77">
                <a:extLst>
                  <a:ext uri="{FF2B5EF4-FFF2-40B4-BE49-F238E27FC236}">
                    <a16:creationId xmlns:a16="http://schemas.microsoft.com/office/drawing/2014/main" id="{419070D2-B695-75D5-D33E-6AB31545E970}"/>
                  </a:ext>
                </a:extLst>
              </p:cNvPr>
              <p:cNvGrpSpPr>
                <a:grpSpLocks/>
              </p:cNvGrpSpPr>
              <p:nvPr/>
            </p:nvGrpSpPr>
            <p:grpSpPr bwMode="auto">
              <a:xfrm>
                <a:off x="-4742" y="2959"/>
                <a:ext cx="537" cy="1164"/>
                <a:chOff x="-4742" y="2959"/>
                <a:chExt cx="537" cy="1164"/>
              </a:xfrm>
            </p:grpSpPr>
            <p:sp>
              <p:nvSpPr>
                <p:cNvPr id="275534" name="Freeform 78">
                  <a:extLst>
                    <a:ext uri="{FF2B5EF4-FFF2-40B4-BE49-F238E27FC236}">
                      <a16:creationId xmlns:a16="http://schemas.microsoft.com/office/drawing/2014/main" id="{D9DE41A1-1BEA-3251-CE06-B6F225A0A874}"/>
                    </a:ext>
                  </a:extLst>
                </p:cNvPr>
                <p:cNvSpPr>
                  <a:spLocks/>
                </p:cNvSpPr>
                <p:nvPr/>
              </p:nvSpPr>
              <p:spPr bwMode="auto">
                <a:xfrm>
                  <a:off x="-4742" y="2959"/>
                  <a:ext cx="537" cy="1164"/>
                </a:xfrm>
                <a:custGeom>
                  <a:avLst/>
                  <a:gdLst/>
                  <a:ahLst/>
                  <a:cxnLst>
                    <a:cxn ang="0">
                      <a:pos x="212" y="10"/>
                    </a:cxn>
                    <a:cxn ang="0">
                      <a:pos x="47" y="117"/>
                    </a:cxn>
                    <a:cxn ang="0">
                      <a:pos x="19" y="171"/>
                    </a:cxn>
                    <a:cxn ang="0">
                      <a:pos x="0" y="604"/>
                    </a:cxn>
                    <a:cxn ang="0">
                      <a:pos x="5" y="711"/>
                    </a:cxn>
                    <a:cxn ang="0">
                      <a:pos x="71" y="701"/>
                    </a:cxn>
                    <a:cxn ang="0">
                      <a:pos x="66" y="954"/>
                    </a:cxn>
                    <a:cxn ang="0">
                      <a:pos x="99" y="954"/>
                    </a:cxn>
                    <a:cxn ang="0">
                      <a:pos x="127" y="1159"/>
                    </a:cxn>
                    <a:cxn ang="0">
                      <a:pos x="240" y="1159"/>
                    </a:cxn>
                    <a:cxn ang="0">
                      <a:pos x="334" y="1149"/>
                    </a:cxn>
                    <a:cxn ang="0">
                      <a:pos x="400" y="1164"/>
                    </a:cxn>
                    <a:cxn ang="0">
                      <a:pos x="494" y="872"/>
                    </a:cxn>
                    <a:cxn ang="0">
                      <a:pos x="537" y="867"/>
                    </a:cxn>
                    <a:cxn ang="0">
                      <a:pos x="499" y="467"/>
                    </a:cxn>
                    <a:cxn ang="0">
                      <a:pos x="499" y="151"/>
                    </a:cxn>
                    <a:cxn ang="0">
                      <a:pos x="476" y="112"/>
                    </a:cxn>
                    <a:cxn ang="0">
                      <a:pos x="297" y="0"/>
                    </a:cxn>
                    <a:cxn ang="0">
                      <a:pos x="259" y="49"/>
                    </a:cxn>
                    <a:cxn ang="0">
                      <a:pos x="212" y="10"/>
                    </a:cxn>
                  </a:cxnLst>
                  <a:rect l="0" t="0" r="r" b="b"/>
                  <a:pathLst>
                    <a:path w="537" h="1164">
                      <a:moveTo>
                        <a:pt x="212" y="10"/>
                      </a:moveTo>
                      <a:lnTo>
                        <a:pt x="47" y="117"/>
                      </a:lnTo>
                      <a:lnTo>
                        <a:pt x="19" y="171"/>
                      </a:lnTo>
                      <a:lnTo>
                        <a:pt x="0" y="604"/>
                      </a:lnTo>
                      <a:lnTo>
                        <a:pt x="5" y="711"/>
                      </a:lnTo>
                      <a:lnTo>
                        <a:pt x="71" y="701"/>
                      </a:lnTo>
                      <a:lnTo>
                        <a:pt x="66" y="954"/>
                      </a:lnTo>
                      <a:lnTo>
                        <a:pt x="99" y="954"/>
                      </a:lnTo>
                      <a:lnTo>
                        <a:pt x="127" y="1159"/>
                      </a:lnTo>
                      <a:lnTo>
                        <a:pt x="240" y="1159"/>
                      </a:lnTo>
                      <a:lnTo>
                        <a:pt x="334" y="1149"/>
                      </a:lnTo>
                      <a:lnTo>
                        <a:pt x="400" y="1164"/>
                      </a:lnTo>
                      <a:lnTo>
                        <a:pt x="494" y="872"/>
                      </a:lnTo>
                      <a:lnTo>
                        <a:pt x="537" y="867"/>
                      </a:lnTo>
                      <a:lnTo>
                        <a:pt x="499" y="467"/>
                      </a:lnTo>
                      <a:lnTo>
                        <a:pt x="499" y="151"/>
                      </a:lnTo>
                      <a:lnTo>
                        <a:pt x="476" y="112"/>
                      </a:lnTo>
                      <a:lnTo>
                        <a:pt x="297" y="0"/>
                      </a:lnTo>
                      <a:lnTo>
                        <a:pt x="259" y="49"/>
                      </a:lnTo>
                      <a:lnTo>
                        <a:pt x="212" y="10"/>
                      </a:lnTo>
                      <a:close/>
                    </a:path>
                  </a:pathLst>
                </a:custGeom>
                <a:solidFill>
                  <a:srgbClr val="5F009F"/>
                </a:solidFill>
                <a:ln w="9525">
                  <a:noFill/>
                  <a:round/>
                  <a:headEnd/>
                  <a:tailEnd/>
                </a:ln>
              </p:spPr>
              <p:txBody>
                <a:bodyPr/>
                <a:lstStyle/>
                <a:p>
                  <a:pPr>
                    <a:defRPr/>
                  </a:pPr>
                  <a:endParaRPr lang="es-ES_tradnl">
                    <a:latin typeface="Arial" charset="0"/>
                  </a:endParaRPr>
                </a:p>
              </p:txBody>
            </p:sp>
            <p:grpSp>
              <p:nvGrpSpPr>
                <p:cNvPr id="9236" name="Group 79">
                  <a:extLst>
                    <a:ext uri="{FF2B5EF4-FFF2-40B4-BE49-F238E27FC236}">
                      <a16:creationId xmlns:a16="http://schemas.microsoft.com/office/drawing/2014/main" id="{748F311C-76B7-05C6-BF1D-FB77D903FD4F}"/>
                    </a:ext>
                  </a:extLst>
                </p:cNvPr>
                <p:cNvGrpSpPr>
                  <a:grpSpLocks/>
                </p:cNvGrpSpPr>
                <p:nvPr/>
              </p:nvGrpSpPr>
              <p:grpSpPr bwMode="auto">
                <a:xfrm>
                  <a:off x="-4671" y="3193"/>
                  <a:ext cx="329" cy="720"/>
                  <a:chOff x="-4671" y="3193"/>
                  <a:chExt cx="329" cy="720"/>
                </a:xfrm>
              </p:grpSpPr>
              <p:grpSp>
                <p:nvGrpSpPr>
                  <p:cNvPr id="9237" name="Group 80">
                    <a:extLst>
                      <a:ext uri="{FF2B5EF4-FFF2-40B4-BE49-F238E27FC236}">
                        <a16:creationId xmlns:a16="http://schemas.microsoft.com/office/drawing/2014/main" id="{D09C531A-670B-16FA-241D-E2F6B66D44AC}"/>
                      </a:ext>
                    </a:extLst>
                  </p:cNvPr>
                  <p:cNvGrpSpPr>
                    <a:grpSpLocks/>
                  </p:cNvGrpSpPr>
                  <p:nvPr/>
                </p:nvGrpSpPr>
                <p:grpSpPr bwMode="auto">
                  <a:xfrm>
                    <a:off x="-4662" y="3519"/>
                    <a:ext cx="236" cy="394"/>
                    <a:chOff x="-4662" y="3519"/>
                    <a:chExt cx="236" cy="394"/>
                  </a:xfrm>
                </p:grpSpPr>
                <p:sp>
                  <p:nvSpPr>
                    <p:cNvPr id="275537" name="Freeform 81">
                      <a:extLst>
                        <a:ext uri="{FF2B5EF4-FFF2-40B4-BE49-F238E27FC236}">
                          <a16:creationId xmlns:a16="http://schemas.microsoft.com/office/drawing/2014/main" id="{EC103423-3981-2077-5B95-255E1599EE1F}"/>
                        </a:ext>
                      </a:extLst>
                    </p:cNvPr>
                    <p:cNvSpPr>
                      <a:spLocks/>
                    </p:cNvSpPr>
                    <p:nvPr/>
                  </p:nvSpPr>
                  <p:spPr bwMode="auto">
                    <a:xfrm>
                      <a:off x="-4633" y="3519"/>
                      <a:ext cx="207" cy="394"/>
                    </a:xfrm>
                    <a:custGeom>
                      <a:avLst/>
                      <a:gdLst/>
                      <a:ahLst/>
                      <a:cxnLst>
                        <a:cxn ang="0">
                          <a:pos x="0" y="394"/>
                        </a:cxn>
                        <a:cxn ang="0">
                          <a:pos x="202" y="375"/>
                        </a:cxn>
                        <a:cxn ang="0">
                          <a:pos x="207" y="0"/>
                        </a:cxn>
                      </a:cxnLst>
                      <a:rect l="0" t="0" r="r" b="b"/>
                      <a:pathLst>
                        <a:path w="207" h="394">
                          <a:moveTo>
                            <a:pt x="0" y="394"/>
                          </a:moveTo>
                          <a:lnTo>
                            <a:pt x="202" y="375"/>
                          </a:lnTo>
                          <a:lnTo>
                            <a:pt x="207" y="0"/>
                          </a:lnTo>
                        </a:path>
                      </a:pathLst>
                    </a:custGeom>
                    <a:noFill/>
                    <a:ln w="22225">
                      <a:solidFill>
                        <a:srgbClr val="9F3FDF"/>
                      </a:solidFill>
                      <a:prstDash val="solid"/>
                      <a:round/>
                      <a:headEnd/>
                      <a:tailEnd/>
                    </a:ln>
                  </p:spPr>
                  <p:txBody>
                    <a:bodyPr/>
                    <a:lstStyle/>
                    <a:p>
                      <a:pPr>
                        <a:defRPr/>
                      </a:pPr>
                      <a:endParaRPr lang="es-ES_tradnl">
                        <a:latin typeface="Arial" charset="0"/>
                      </a:endParaRPr>
                    </a:p>
                  </p:txBody>
                </p:sp>
                <p:sp>
                  <p:nvSpPr>
                    <p:cNvPr id="275538" name="Freeform 82">
                      <a:extLst>
                        <a:ext uri="{FF2B5EF4-FFF2-40B4-BE49-F238E27FC236}">
                          <a16:creationId xmlns:a16="http://schemas.microsoft.com/office/drawing/2014/main" id="{63684EF0-AD6B-979A-A12A-F8E3579CFA05}"/>
                        </a:ext>
                      </a:extLst>
                    </p:cNvPr>
                    <p:cNvSpPr>
                      <a:spLocks/>
                    </p:cNvSpPr>
                    <p:nvPr/>
                  </p:nvSpPr>
                  <p:spPr bwMode="auto">
                    <a:xfrm>
                      <a:off x="-4662" y="3568"/>
                      <a:ext cx="231" cy="97"/>
                    </a:xfrm>
                    <a:custGeom>
                      <a:avLst/>
                      <a:gdLst/>
                      <a:ahLst/>
                      <a:cxnLst>
                        <a:cxn ang="0">
                          <a:pos x="0" y="97"/>
                        </a:cxn>
                        <a:cxn ang="0">
                          <a:pos x="80" y="68"/>
                        </a:cxn>
                        <a:cxn ang="0">
                          <a:pos x="231" y="0"/>
                        </a:cxn>
                      </a:cxnLst>
                      <a:rect l="0" t="0" r="r" b="b"/>
                      <a:pathLst>
                        <a:path w="231" h="97">
                          <a:moveTo>
                            <a:pt x="0" y="97"/>
                          </a:moveTo>
                          <a:lnTo>
                            <a:pt x="80" y="68"/>
                          </a:lnTo>
                          <a:lnTo>
                            <a:pt x="231" y="0"/>
                          </a:lnTo>
                        </a:path>
                      </a:pathLst>
                    </a:custGeom>
                    <a:noFill/>
                    <a:ln w="22225">
                      <a:solidFill>
                        <a:srgbClr val="9F3FDF"/>
                      </a:solidFill>
                      <a:prstDash val="solid"/>
                      <a:round/>
                      <a:headEnd/>
                      <a:tailEnd/>
                    </a:ln>
                  </p:spPr>
                  <p:txBody>
                    <a:bodyPr/>
                    <a:lstStyle/>
                    <a:p>
                      <a:pPr>
                        <a:defRPr/>
                      </a:pPr>
                      <a:endParaRPr lang="es-ES_tradnl">
                        <a:latin typeface="Arial" charset="0"/>
                      </a:endParaRPr>
                    </a:p>
                  </p:txBody>
                </p:sp>
              </p:grpSp>
              <p:grpSp>
                <p:nvGrpSpPr>
                  <p:cNvPr id="9238" name="Group 83">
                    <a:extLst>
                      <a:ext uri="{FF2B5EF4-FFF2-40B4-BE49-F238E27FC236}">
                        <a16:creationId xmlns:a16="http://schemas.microsoft.com/office/drawing/2014/main" id="{F37C5488-BFCC-79A8-FC9A-9D6D4C2EBDB1}"/>
                      </a:ext>
                    </a:extLst>
                  </p:cNvPr>
                  <p:cNvGrpSpPr>
                    <a:grpSpLocks/>
                  </p:cNvGrpSpPr>
                  <p:nvPr/>
                </p:nvGrpSpPr>
                <p:grpSpPr bwMode="auto">
                  <a:xfrm>
                    <a:off x="-4671" y="3193"/>
                    <a:ext cx="329" cy="467"/>
                    <a:chOff x="-4671" y="3193"/>
                    <a:chExt cx="329" cy="467"/>
                  </a:xfrm>
                </p:grpSpPr>
                <p:sp>
                  <p:nvSpPr>
                    <p:cNvPr id="275540" name="Freeform 84">
                      <a:extLst>
                        <a:ext uri="{FF2B5EF4-FFF2-40B4-BE49-F238E27FC236}">
                          <a16:creationId xmlns:a16="http://schemas.microsoft.com/office/drawing/2014/main" id="{17E1ABC3-560E-D85C-D3D6-601705F8B18E}"/>
                        </a:ext>
                      </a:extLst>
                    </p:cNvPr>
                    <p:cNvSpPr>
                      <a:spLocks/>
                    </p:cNvSpPr>
                    <p:nvPr/>
                  </p:nvSpPr>
                  <p:spPr bwMode="auto">
                    <a:xfrm>
                      <a:off x="-4648" y="3193"/>
                      <a:ext cx="288" cy="355"/>
                    </a:xfrm>
                    <a:custGeom>
                      <a:avLst/>
                      <a:gdLst/>
                      <a:ahLst/>
                      <a:cxnLst>
                        <a:cxn ang="0">
                          <a:pos x="0" y="126"/>
                        </a:cxn>
                        <a:cxn ang="0">
                          <a:pos x="184" y="0"/>
                        </a:cxn>
                        <a:cxn ang="0">
                          <a:pos x="288" y="238"/>
                        </a:cxn>
                        <a:cxn ang="0">
                          <a:pos x="104" y="355"/>
                        </a:cxn>
                        <a:cxn ang="0">
                          <a:pos x="0" y="126"/>
                        </a:cxn>
                      </a:cxnLst>
                      <a:rect l="0" t="0" r="r" b="b"/>
                      <a:pathLst>
                        <a:path w="288" h="355">
                          <a:moveTo>
                            <a:pt x="0" y="126"/>
                          </a:moveTo>
                          <a:lnTo>
                            <a:pt x="184" y="0"/>
                          </a:lnTo>
                          <a:lnTo>
                            <a:pt x="288" y="238"/>
                          </a:lnTo>
                          <a:lnTo>
                            <a:pt x="104" y="355"/>
                          </a:lnTo>
                          <a:lnTo>
                            <a:pt x="0" y="126"/>
                          </a:lnTo>
                          <a:close/>
                        </a:path>
                      </a:pathLst>
                    </a:custGeom>
                    <a:solidFill>
                      <a:srgbClr val="DFDFFF"/>
                    </a:solidFill>
                    <a:ln w="9525">
                      <a:noFill/>
                      <a:round/>
                      <a:headEnd/>
                      <a:tailEnd/>
                    </a:ln>
                  </p:spPr>
                  <p:txBody>
                    <a:bodyPr/>
                    <a:lstStyle/>
                    <a:p>
                      <a:pPr>
                        <a:defRPr/>
                      </a:pPr>
                      <a:endParaRPr lang="es-ES_tradnl">
                        <a:latin typeface="Arial" charset="0"/>
                      </a:endParaRPr>
                    </a:p>
                  </p:txBody>
                </p:sp>
                <p:grpSp>
                  <p:nvGrpSpPr>
                    <p:cNvPr id="9240" name="Group 85">
                      <a:extLst>
                        <a:ext uri="{FF2B5EF4-FFF2-40B4-BE49-F238E27FC236}">
                          <a16:creationId xmlns:a16="http://schemas.microsoft.com/office/drawing/2014/main" id="{B20FC4BD-A463-8789-1B2C-49039694E098}"/>
                        </a:ext>
                      </a:extLst>
                    </p:cNvPr>
                    <p:cNvGrpSpPr>
                      <a:grpSpLocks/>
                    </p:cNvGrpSpPr>
                    <p:nvPr/>
                  </p:nvGrpSpPr>
                  <p:grpSpPr bwMode="auto">
                    <a:xfrm>
                      <a:off x="-4671" y="3339"/>
                      <a:ext cx="329" cy="321"/>
                      <a:chOff x="-4671" y="3339"/>
                      <a:chExt cx="329" cy="321"/>
                    </a:xfrm>
                  </p:grpSpPr>
                  <p:sp>
                    <p:nvSpPr>
                      <p:cNvPr id="275542" name="Freeform 86">
                        <a:extLst>
                          <a:ext uri="{FF2B5EF4-FFF2-40B4-BE49-F238E27FC236}">
                            <a16:creationId xmlns:a16="http://schemas.microsoft.com/office/drawing/2014/main" id="{504AA843-A75D-2119-41A3-9CA7EE222ECB}"/>
                          </a:ext>
                        </a:extLst>
                      </p:cNvPr>
                      <p:cNvSpPr>
                        <a:spLocks/>
                      </p:cNvSpPr>
                      <p:nvPr/>
                    </p:nvSpPr>
                    <p:spPr bwMode="auto">
                      <a:xfrm>
                        <a:off x="-4464" y="3339"/>
                        <a:ext cx="122" cy="190"/>
                      </a:xfrm>
                      <a:custGeom>
                        <a:avLst/>
                        <a:gdLst/>
                        <a:ahLst/>
                        <a:cxnLst>
                          <a:cxn ang="0">
                            <a:pos x="0" y="117"/>
                          </a:cxn>
                          <a:cxn ang="0">
                            <a:pos x="33" y="87"/>
                          </a:cxn>
                          <a:cxn ang="0">
                            <a:pos x="47" y="34"/>
                          </a:cxn>
                          <a:cxn ang="0">
                            <a:pos x="71" y="14"/>
                          </a:cxn>
                          <a:cxn ang="0">
                            <a:pos x="85" y="0"/>
                          </a:cxn>
                          <a:cxn ang="0">
                            <a:pos x="94" y="5"/>
                          </a:cxn>
                          <a:cxn ang="0">
                            <a:pos x="94" y="19"/>
                          </a:cxn>
                          <a:cxn ang="0">
                            <a:pos x="118" y="49"/>
                          </a:cxn>
                          <a:cxn ang="0">
                            <a:pos x="122" y="92"/>
                          </a:cxn>
                          <a:cxn ang="0">
                            <a:pos x="118" y="126"/>
                          </a:cxn>
                          <a:cxn ang="0">
                            <a:pos x="80" y="165"/>
                          </a:cxn>
                          <a:cxn ang="0">
                            <a:pos x="14" y="190"/>
                          </a:cxn>
                          <a:cxn ang="0">
                            <a:pos x="0" y="117"/>
                          </a:cxn>
                        </a:cxnLst>
                        <a:rect l="0" t="0" r="r" b="b"/>
                        <a:pathLst>
                          <a:path w="122" h="190">
                            <a:moveTo>
                              <a:pt x="0" y="117"/>
                            </a:moveTo>
                            <a:lnTo>
                              <a:pt x="33" y="87"/>
                            </a:lnTo>
                            <a:lnTo>
                              <a:pt x="47" y="34"/>
                            </a:lnTo>
                            <a:lnTo>
                              <a:pt x="71" y="14"/>
                            </a:lnTo>
                            <a:lnTo>
                              <a:pt x="85" y="0"/>
                            </a:lnTo>
                            <a:lnTo>
                              <a:pt x="94" y="5"/>
                            </a:lnTo>
                            <a:lnTo>
                              <a:pt x="94" y="19"/>
                            </a:lnTo>
                            <a:lnTo>
                              <a:pt x="118" y="49"/>
                            </a:lnTo>
                            <a:lnTo>
                              <a:pt x="122" y="92"/>
                            </a:lnTo>
                            <a:lnTo>
                              <a:pt x="118" y="126"/>
                            </a:lnTo>
                            <a:lnTo>
                              <a:pt x="80" y="165"/>
                            </a:lnTo>
                            <a:lnTo>
                              <a:pt x="14" y="190"/>
                            </a:lnTo>
                            <a:lnTo>
                              <a:pt x="0" y="117"/>
                            </a:lnTo>
                            <a:close/>
                          </a:path>
                        </a:pathLst>
                      </a:custGeom>
                      <a:solidFill>
                        <a:srgbClr val="FF7F3F"/>
                      </a:solidFill>
                      <a:ln w="9525">
                        <a:noFill/>
                        <a:round/>
                        <a:headEnd/>
                        <a:tailEnd/>
                      </a:ln>
                    </p:spPr>
                    <p:txBody>
                      <a:bodyPr/>
                      <a:lstStyle/>
                      <a:p>
                        <a:pPr>
                          <a:defRPr/>
                        </a:pPr>
                        <a:endParaRPr lang="es-ES_tradnl">
                          <a:latin typeface="Arial" charset="0"/>
                        </a:endParaRPr>
                      </a:p>
                    </p:txBody>
                  </p:sp>
                  <p:sp>
                    <p:nvSpPr>
                      <p:cNvPr id="275543" name="Freeform 87">
                        <a:extLst>
                          <a:ext uri="{FF2B5EF4-FFF2-40B4-BE49-F238E27FC236}">
                            <a16:creationId xmlns:a16="http://schemas.microsoft.com/office/drawing/2014/main" id="{B3AE43DB-E173-01DF-0344-1F7E26222F29}"/>
                          </a:ext>
                        </a:extLst>
                      </p:cNvPr>
                      <p:cNvSpPr>
                        <a:spLocks/>
                      </p:cNvSpPr>
                      <p:nvPr/>
                    </p:nvSpPr>
                    <p:spPr bwMode="auto">
                      <a:xfrm>
                        <a:off x="-4671" y="3451"/>
                        <a:ext cx="231" cy="209"/>
                      </a:xfrm>
                      <a:custGeom>
                        <a:avLst/>
                        <a:gdLst/>
                        <a:ahLst/>
                        <a:cxnLst>
                          <a:cxn ang="0">
                            <a:pos x="0" y="209"/>
                          </a:cxn>
                          <a:cxn ang="0">
                            <a:pos x="94" y="170"/>
                          </a:cxn>
                          <a:cxn ang="0">
                            <a:pos x="165" y="131"/>
                          </a:cxn>
                          <a:cxn ang="0">
                            <a:pos x="231" y="87"/>
                          </a:cxn>
                          <a:cxn ang="0">
                            <a:pos x="202" y="0"/>
                          </a:cxn>
                          <a:cxn ang="0">
                            <a:pos x="80" y="58"/>
                          </a:cxn>
                          <a:cxn ang="0">
                            <a:pos x="9" y="83"/>
                          </a:cxn>
                          <a:cxn ang="0">
                            <a:pos x="5" y="68"/>
                          </a:cxn>
                          <a:cxn ang="0">
                            <a:pos x="0" y="209"/>
                          </a:cxn>
                        </a:cxnLst>
                        <a:rect l="0" t="0" r="r" b="b"/>
                        <a:pathLst>
                          <a:path w="231" h="209">
                            <a:moveTo>
                              <a:pt x="0" y="209"/>
                            </a:moveTo>
                            <a:lnTo>
                              <a:pt x="94" y="170"/>
                            </a:lnTo>
                            <a:lnTo>
                              <a:pt x="165" y="131"/>
                            </a:lnTo>
                            <a:lnTo>
                              <a:pt x="231" y="87"/>
                            </a:lnTo>
                            <a:lnTo>
                              <a:pt x="202" y="0"/>
                            </a:lnTo>
                            <a:lnTo>
                              <a:pt x="80" y="58"/>
                            </a:lnTo>
                            <a:lnTo>
                              <a:pt x="9" y="83"/>
                            </a:lnTo>
                            <a:lnTo>
                              <a:pt x="5" y="68"/>
                            </a:lnTo>
                            <a:lnTo>
                              <a:pt x="0" y="209"/>
                            </a:lnTo>
                            <a:close/>
                          </a:path>
                        </a:pathLst>
                      </a:custGeom>
                      <a:solidFill>
                        <a:srgbClr val="5F009F"/>
                      </a:solidFill>
                      <a:ln w="9525">
                        <a:noFill/>
                        <a:round/>
                        <a:headEnd/>
                        <a:tailEnd/>
                      </a:ln>
                    </p:spPr>
                    <p:txBody>
                      <a:bodyPr/>
                      <a:lstStyle/>
                      <a:p>
                        <a:pPr>
                          <a:defRPr/>
                        </a:pPr>
                        <a:endParaRPr lang="es-ES_tradnl">
                          <a:latin typeface="Arial" charset="0"/>
                        </a:endParaRPr>
                      </a:p>
                    </p:txBody>
                  </p:sp>
                </p:grpSp>
              </p:grpSp>
            </p:grpSp>
          </p:grpSp>
          <p:grpSp>
            <p:nvGrpSpPr>
              <p:cNvPr id="9232" name="Group 88">
                <a:extLst>
                  <a:ext uri="{FF2B5EF4-FFF2-40B4-BE49-F238E27FC236}">
                    <a16:creationId xmlns:a16="http://schemas.microsoft.com/office/drawing/2014/main" id="{906B9AF6-2049-43A8-E9FF-80A4F9DE600D}"/>
                  </a:ext>
                </a:extLst>
              </p:cNvPr>
              <p:cNvGrpSpPr>
                <a:grpSpLocks/>
              </p:cNvGrpSpPr>
              <p:nvPr/>
            </p:nvGrpSpPr>
            <p:grpSpPr bwMode="auto">
              <a:xfrm>
                <a:off x="-4676" y="4897"/>
                <a:ext cx="339" cy="272"/>
                <a:chOff x="-4676" y="4897"/>
                <a:chExt cx="339" cy="272"/>
              </a:xfrm>
            </p:grpSpPr>
            <p:sp>
              <p:nvSpPr>
                <p:cNvPr id="275545" name="Freeform 89">
                  <a:extLst>
                    <a:ext uri="{FF2B5EF4-FFF2-40B4-BE49-F238E27FC236}">
                      <a16:creationId xmlns:a16="http://schemas.microsoft.com/office/drawing/2014/main" id="{0528A965-B8EE-0558-D836-D320FE4F967E}"/>
                    </a:ext>
                  </a:extLst>
                </p:cNvPr>
                <p:cNvSpPr>
                  <a:spLocks/>
                </p:cNvSpPr>
                <p:nvPr/>
              </p:nvSpPr>
              <p:spPr bwMode="auto">
                <a:xfrm>
                  <a:off x="-4488" y="4897"/>
                  <a:ext cx="151" cy="258"/>
                </a:xfrm>
                <a:custGeom>
                  <a:avLst/>
                  <a:gdLst/>
                  <a:ahLst/>
                  <a:cxnLst>
                    <a:cxn ang="0">
                      <a:pos x="10" y="0"/>
                    </a:cxn>
                    <a:cxn ang="0">
                      <a:pos x="0" y="39"/>
                    </a:cxn>
                    <a:cxn ang="0">
                      <a:pos x="0" y="116"/>
                    </a:cxn>
                    <a:cxn ang="0">
                      <a:pos x="15" y="87"/>
                    </a:cxn>
                    <a:cxn ang="0">
                      <a:pos x="33" y="121"/>
                    </a:cxn>
                    <a:cxn ang="0">
                      <a:pos x="38" y="175"/>
                    </a:cxn>
                    <a:cxn ang="0">
                      <a:pos x="62" y="224"/>
                    </a:cxn>
                    <a:cxn ang="0">
                      <a:pos x="99" y="253"/>
                    </a:cxn>
                    <a:cxn ang="0">
                      <a:pos x="128" y="258"/>
                    </a:cxn>
                    <a:cxn ang="0">
                      <a:pos x="151" y="253"/>
                    </a:cxn>
                    <a:cxn ang="0">
                      <a:pos x="151" y="199"/>
                    </a:cxn>
                    <a:cxn ang="0">
                      <a:pos x="132" y="126"/>
                    </a:cxn>
                    <a:cxn ang="0">
                      <a:pos x="118" y="146"/>
                    </a:cxn>
                    <a:cxn ang="0">
                      <a:pos x="99" y="146"/>
                    </a:cxn>
                    <a:cxn ang="0">
                      <a:pos x="66" y="141"/>
                    </a:cxn>
                    <a:cxn ang="0">
                      <a:pos x="48" y="107"/>
                    </a:cxn>
                    <a:cxn ang="0">
                      <a:pos x="29" y="68"/>
                    </a:cxn>
                    <a:cxn ang="0">
                      <a:pos x="10" y="0"/>
                    </a:cxn>
                  </a:cxnLst>
                  <a:rect l="0" t="0" r="r" b="b"/>
                  <a:pathLst>
                    <a:path w="151" h="258">
                      <a:moveTo>
                        <a:pt x="10" y="0"/>
                      </a:moveTo>
                      <a:lnTo>
                        <a:pt x="0" y="39"/>
                      </a:lnTo>
                      <a:lnTo>
                        <a:pt x="0" y="116"/>
                      </a:lnTo>
                      <a:lnTo>
                        <a:pt x="15" y="87"/>
                      </a:lnTo>
                      <a:lnTo>
                        <a:pt x="33" y="121"/>
                      </a:lnTo>
                      <a:lnTo>
                        <a:pt x="38" y="175"/>
                      </a:lnTo>
                      <a:lnTo>
                        <a:pt x="62" y="224"/>
                      </a:lnTo>
                      <a:lnTo>
                        <a:pt x="99" y="253"/>
                      </a:lnTo>
                      <a:lnTo>
                        <a:pt x="128" y="258"/>
                      </a:lnTo>
                      <a:lnTo>
                        <a:pt x="151" y="253"/>
                      </a:lnTo>
                      <a:lnTo>
                        <a:pt x="151" y="199"/>
                      </a:lnTo>
                      <a:lnTo>
                        <a:pt x="132" y="126"/>
                      </a:lnTo>
                      <a:lnTo>
                        <a:pt x="118" y="146"/>
                      </a:lnTo>
                      <a:lnTo>
                        <a:pt x="99" y="146"/>
                      </a:lnTo>
                      <a:lnTo>
                        <a:pt x="66" y="141"/>
                      </a:lnTo>
                      <a:lnTo>
                        <a:pt x="48" y="107"/>
                      </a:lnTo>
                      <a:lnTo>
                        <a:pt x="29" y="68"/>
                      </a:lnTo>
                      <a:lnTo>
                        <a:pt x="10" y="0"/>
                      </a:lnTo>
                      <a:close/>
                    </a:path>
                  </a:pathLst>
                </a:custGeom>
                <a:solidFill>
                  <a:srgbClr val="DF3F5F"/>
                </a:solidFill>
                <a:ln w="9525">
                  <a:noFill/>
                  <a:round/>
                  <a:headEnd/>
                  <a:tailEnd/>
                </a:ln>
              </p:spPr>
              <p:txBody>
                <a:bodyPr/>
                <a:lstStyle/>
                <a:p>
                  <a:pPr>
                    <a:defRPr/>
                  </a:pPr>
                  <a:endParaRPr lang="es-ES_tradnl">
                    <a:latin typeface="Arial" charset="0"/>
                  </a:endParaRPr>
                </a:p>
              </p:txBody>
            </p:sp>
            <p:sp>
              <p:nvSpPr>
                <p:cNvPr id="275546" name="Freeform 90">
                  <a:extLst>
                    <a:ext uri="{FF2B5EF4-FFF2-40B4-BE49-F238E27FC236}">
                      <a16:creationId xmlns:a16="http://schemas.microsoft.com/office/drawing/2014/main" id="{0D51D878-78FA-84B1-69E9-B86B01E6B3A2}"/>
                    </a:ext>
                  </a:extLst>
                </p:cNvPr>
                <p:cNvSpPr>
                  <a:spLocks/>
                </p:cNvSpPr>
                <p:nvPr/>
              </p:nvSpPr>
              <p:spPr bwMode="auto">
                <a:xfrm>
                  <a:off x="-4676" y="4902"/>
                  <a:ext cx="141" cy="267"/>
                </a:xfrm>
                <a:custGeom>
                  <a:avLst/>
                  <a:gdLst/>
                  <a:ahLst/>
                  <a:cxnLst>
                    <a:cxn ang="0">
                      <a:pos x="141" y="0"/>
                    </a:cxn>
                    <a:cxn ang="0">
                      <a:pos x="141" y="107"/>
                    </a:cxn>
                    <a:cxn ang="0">
                      <a:pos x="137" y="82"/>
                    </a:cxn>
                    <a:cxn ang="0">
                      <a:pos x="123" y="111"/>
                    </a:cxn>
                    <a:cxn ang="0">
                      <a:pos x="113" y="165"/>
                    </a:cxn>
                    <a:cxn ang="0">
                      <a:pos x="99" y="209"/>
                    </a:cxn>
                    <a:cxn ang="0">
                      <a:pos x="71" y="238"/>
                    </a:cxn>
                    <a:cxn ang="0">
                      <a:pos x="47" y="258"/>
                    </a:cxn>
                    <a:cxn ang="0">
                      <a:pos x="19" y="267"/>
                    </a:cxn>
                    <a:cxn ang="0">
                      <a:pos x="14" y="253"/>
                    </a:cxn>
                    <a:cxn ang="0">
                      <a:pos x="5" y="228"/>
                    </a:cxn>
                    <a:cxn ang="0">
                      <a:pos x="0" y="204"/>
                    </a:cxn>
                    <a:cxn ang="0">
                      <a:pos x="5" y="175"/>
                    </a:cxn>
                    <a:cxn ang="0">
                      <a:pos x="19" y="131"/>
                    </a:cxn>
                    <a:cxn ang="0">
                      <a:pos x="38" y="146"/>
                    </a:cxn>
                    <a:cxn ang="0">
                      <a:pos x="66" y="146"/>
                    </a:cxn>
                    <a:cxn ang="0">
                      <a:pos x="90" y="146"/>
                    </a:cxn>
                    <a:cxn ang="0">
                      <a:pos x="127" y="53"/>
                    </a:cxn>
                    <a:cxn ang="0">
                      <a:pos x="141" y="0"/>
                    </a:cxn>
                  </a:cxnLst>
                  <a:rect l="0" t="0" r="r" b="b"/>
                  <a:pathLst>
                    <a:path w="141" h="267">
                      <a:moveTo>
                        <a:pt x="141" y="0"/>
                      </a:moveTo>
                      <a:lnTo>
                        <a:pt x="141" y="107"/>
                      </a:lnTo>
                      <a:lnTo>
                        <a:pt x="137" y="82"/>
                      </a:lnTo>
                      <a:lnTo>
                        <a:pt x="123" y="111"/>
                      </a:lnTo>
                      <a:lnTo>
                        <a:pt x="113" y="165"/>
                      </a:lnTo>
                      <a:lnTo>
                        <a:pt x="99" y="209"/>
                      </a:lnTo>
                      <a:lnTo>
                        <a:pt x="71" y="238"/>
                      </a:lnTo>
                      <a:lnTo>
                        <a:pt x="47" y="258"/>
                      </a:lnTo>
                      <a:lnTo>
                        <a:pt x="19" y="267"/>
                      </a:lnTo>
                      <a:lnTo>
                        <a:pt x="14" y="253"/>
                      </a:lnTo>
                      <a:lnTo>
                        <a:pt x="5" y="228"/>
                      </a:lnTo>
                      <a:lnTo>
                        <a:pt x="0" y="204"/>
                      </a:lnTo>
                      <a:lnTo>
                        <a:pt x="5" y="175"/>
                      </a:lnTo>
                      <a:lnTo>
                        <a:pt x="19" y="131"/>
                      </a:lnTo>
                      <a:lnTo>
                        <a:pt x="38" y="146"/>
                      </a:lnTo>
                      <a:lnTo>
                        <a:pt x="66" y="146"/>
                      </a:lnTo>
                      <a:lnTo>
                        <a:pt x="90" y="146"/>
                      </a:lnTo>
                      <a:lnTo>
                        <a:pt x="127" y="53"/>
                      </a:lnTo>
                      <a:lnTo>
                        <a:pt x="141" y="0"/>
                      </a:lnTo>
                      <a:close/>
                    </a:path>
                  </a:pathLst>
                </a:custGeom>
                <a:solidFill>
                  <a:srgbClr val="DF3F5F"/>
                </a:solidFill>
                <a:ln w="9525">
                  <a:noFill/>
                  <a:round/>
                  <a:headEnd/>
                  <a:tailEnd/>
                </a:ln>
              </p:spPr>
              <p:txBody>
                <a:bodyPr/>
                <a:lstStyle/>
                <a:p>
                  <a:pPr>
                    <a:defRPr/>
                  </a:pPr>
                  <a:endParaRPr lang="es-ES_tradnl">
                    <a:latin typeface="Arial" charset="0"/>
                  </a:endParaRPr>
                </a:p>
              </p:txBody>
            </p:sp>
          </p:grpSp>
        </p:grpSp>
        <p:sp>
          <p:nvSpPr>
            <p:cNvPr id="9223" name="AutoShape 91">
              <a:extLst>
                <a:ext uri="{FF2B5EF4-FFF2-40B4-BE49-F238E27FC236}">
                  <a16:creationId xmlns:a16="http://schemas.microsoft.com/office/drawing/2014/main" id="{49C0511A-6AA3-57D2-E487-2DFF7F2D83C1}"/>
                </a:ext>
              </a:extLst>
            </p:cNvPr>
            <p:cNvSpPr>
              <a:spLocks noChangeArrowheads="1"/>
            </p:cNvSpPr>
            <p:nvPr/>
          </p:nvSpPr>
          <p:spPr bwMode="auto">
            <a:xfrm>
              <a:off x="3742" y="1797"/>
              <a:ext cx="1488" cy="1067"/>
            </a:xfrm>
            <a:prstGeom prst="cloudCallout">
              <a:avLst>
                <a:gd name="adj1" fmla="val -94556"/>
                <a:gd name="adj2" fmla="val -29102"/>
              </a:avLst>
            </a:prstGeom>
            <a:solidFill>
              <a:srgbClr val="FFFFCC"/>
            </a:solidFill>
            <a:ln w="9525">
              <a:solidFill>
                <a:schemeClr val="tx1"/>
              </a:solidFill>
              <a:round/>
              <a:headEnd/>
              <a:tailEnd/>
            </a:ln>
          </p:spPr>
          <p:txBody>
            <a:bodyPr wrap="none" anchor="ct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es-ES_tradnl" altLang="es-CO" sz="1800" b="1">
                  <a:solidFill>
                    <a:srgbClr val="183357"/>
                  </a:solidFill>
                  <a:effectLst/>
                  <a:cs typeface="Arial" panose="020B0604020202020204" pitchFamily="34" charset="0"/>
                </a:rPr>
                <a:t>EN QUÉ SE </a:t>
              </a:r>
            </a:p>
            <a:p>
              <a:pPr algn="ctr"/>
              <a:r>
                <a:rPr lang="es-ES_tradnl" altLang="es-CO" sz="1800" b="1">
                  <a:solidFill>
                    <a:srgbClr val="183357"/>
                  </a:solidFill>
                  <a:effectLst/>
                  <a:cs typeface="Arial" panose="020B0604020202020204" pitchFamily="34" charset="0"/>
                </a:rPr>
                <a:t>CAPACITARÁN?</a:t>
              </a:r>
              <a:endParaRPr lang="es-ES_tradnl" altLang="es-CO" sz="1600" b="1">
                <a:solidFill>
                  <a:srgbClr val="183357"/>
                </a:solidFill>
                <a:effectLst/>
                <a:cs typeface="Arial" panose="020B0604020202020204" pitchFamily="34" charset="0"/>
              </a:endParaRPr>
            </a:p>
          </p:txBody>
        </p:sp>
        <p:sp>
          <p:nvSpPr>
            <p:cNvPr id="9224" name="AutoShape 92">
              <a:extLst>
                <a:ext uri="{FF2B5EF4-FFF2-40B4-BE49-F238E27FC236}">
                  <a16:creationId xmlns:a16="http://schemas.microsoft.com/office/drawing/2014/main" id="{06B6BB0B-2E17-B9AE-C0F4-E2B145238373}"/>
                </a:ext>
              </a:extLst>
            </p:cNvPr>
            <p:cNvSpPr>
              <a:spLocks noChangeArrowheads="1"/>
            </p:cNvSpPr>
            <p:nvPr/>
          </p:nvSpPr>
          <p:spPr bwMode="auto">
            <a:xfrm>
              <a:off x="3334" y="663"/>
              <a:ext cx="1542" cy="1056"/>
            </a:xfrm>
            <a:prstGeom prst="cloudCallout">
              <a:avLst>
                <a:gd name="adj1" fmla="val -92542"/>
                <a:gd name="adj2" fmla="val 94222"/>
              </a:avLst>
            </a:prstGeom>
            <a:solidFill>
              <a:srgbClr val="FFFFCC"/>
            </a:solidFill>
            <a:ln w="9525">
              <a:solidFill>
                <a:schemeClr val="tx1"/>
              </a:solidFill>
              <a:round/>
              <a:headEnd/>
              <a:tailEnd/>
            </a:ln>
          </p:spPr>
          <p:txBody>
            <a:bodyPr wrap="none" anchor="ct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es-ES_tradnl" altLang="es-CO" sz="1800" b="1" dirty="0">
                  <a:solidFill>
                    <a:srgbClr val="183357"/>
                  </a:solidFill>
                  <a:effectLst/>
                  <a:cs typeface="Arial" panose="020B0604020202020204" pitchFamily="34" charset="0"/>
                </a:rPr>
                <a:t>PARA QUÉ SE </a:t>
              </a:r>
            </a:p>
            <a:p>
              <a:pPr algn="ctr"/>
              <a:r>
                <a:rPr lang="es-ES_tradnl" altLang="es-CO" sz="1800" b="1" dirty="0">
                  <a:solidFill>
                    <a:srgbClr val="183357"/>
                  </a:solidFill>
                  <a:effectLst/>
                  <a:cs typeface="Arial" panose="020B0604020202020204" pitchFamily="34" charset="0"/>
                </a:rPr>
                <a:t>CAPACITARÁN?</a:t>
              </a:r>
            </a:p>
          </p:txBody>
        </p:sp>
        <p:sp>
          <p:nvSpPr>
            <p:cNvPr id="9225" name="AutoShape 93">
              <a:extLst>
                <a:ext uri="{FF2B5EF4-FFF2-40B4-BE49-F238E27FC236}">
                  <a16:creationId xmlns:a16="http://schemas.microsoft.com/office/drawing/2014/main" id="{8D1E32C1-0160-3B56-1FA3-B4C7E620C171}"/>
                </a:ext>
              </a:extLst>
            </p:cNvPr>
            <p:cNvSpPr>
              <a:spLocks noChangeArrowheads="1"/>
            </p:cNvSpPr>
            <p:nvPr/>
          </p:nvSpPr>
          <p:spPr bwMode="auto">
            <a:xfrm>
              <a:off x="3560" y="3022"/>
              <a:ext cx="1769" cy="1152"/>
            </a:xfrm>
            <a:prstGeom prst="cloudCallout">
              <a:avLst>
                <a:gd name="adj1" fmla="val -78718"/>
                <a:gd name="adj2" fmla="val -74912"/>
              </a:avLst>
            </a:prstGeom>
            <a:solidFill>
              <a:srgbClr val="FFFFCC"/>
            </a:solidFill>
            <a:ln w="9525">
              <a:solidFill>
                <a:schemeClr val="tx1"/>
              </a:solidFill>
              <a:round/>
              <a:headEnd/>
              <a:tailEnd/>
            </a:ln>
          </p:spPr>
          <p:txBody>
            <a:bodyPr wrap="none" anchor="ct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es-ES_tradnl" altLang="es-CO" sz="1600" b="1">
                  <a:solidFill>
                    <a:srgbClr val="183357"/>
                  </a:solidFill>
                  <a:effectLst/>
                  <a:cs typeface="Arial" panose="020B0604020202020204" pitchFamily="34" charset="0"/>
                </a:rPr>
                <a:t>QUÉ METODOLOGÍA </a:t>
              </a:r>
            </a:p>
            <a:p>
              <a:pPr algn="ctr"/>
              <a:r>
                <a:rPr lang="es-ES_tradnl" altLang="es-CO" sz="1600" b="1">
                  <a:solidFill>
                    <a:srgbClr val="183357"/>
                  </a:solidFill>
                  <a:effectLst/>
                  <a:cs typeface="Arial" panose="020B0604020202020204" pitchFamily="34" charset="0"/>
                </a:rPr>
                <a:t>SERÁ LA MÁS ADECUADA?</a:t>
              </a:r>
            </a:p>
          </p:txBody>
        </p:sp>
        <p:sp>
          <p:nvSpPr>
            <p:cNvPr id="9226" name="AutoShape 94">
              <a:extLst>
                <a:ext uri="{FF2B5EF4-FFF2-40B4-BE49-F238E27FC236}">
                  <a16:creationId xmlns:a16="http://schemas.microsoft.com/office/drawing/2014/main" id="{CD25E6F0-06DA-DA18-66CB-76C63C1A7D61}"/>
                </a:ext>
              </a:extLst>
            </p:cNvPr>
            <p:cNvSpPr>
              <a:spLocks noChangeArrowheads="1"/>
            </p:cNvSpPr>
            <p:nvPr/>
          </p:nvSpPr>
          <p:spPr bwMode="auto">
            <a:xfrm>
              <a:off x="113" y="1979"/>
              <a:ext cx="1316" cy="970"/>
            </a:xfrm>
            <a:prstGeom prst="cloudCallout">
              <a:avLst>
                <a:gd name="adj1" fmla="val 62690"/>
                <a:gd name="adj2" fmla="val -52269"/>
              </a:avLst>
            </a:prstGeom>
            <a:solidFill>
              <a:srgbClr val="FFFFCC"/>
            </a:solidFill>
            <a:ln w="9525">
              <a:solidFill>
                <a:schemeClr val="tx1"/>
              </a:solidFill>
              <a:round/>
              <a:headEnd/>
              <a:tailEnd/>
            </a:ln>
          </p:spPr>
          <p:txBody>
            <a:bodyPr wrap="none" anchor="ct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es-ES_tradnl" altLang="es-CO" sz="1600" b="1">
                  <a:solidFill>
                    <a:srgbClr val="183357"/>
                  </a:solidFill>
                  <a:effectLst/>
                  <a:cs typeface="Arial" panose="020B0604020202020204" pitchFamily="34" charset="0"/>
                </a:rPr>
                <a:t>CÓMO SE </a:t>
              </a:r>
            </a:p>
            <a:p>
              <a:pPr algn="ctr"/>
              <a:r>
                <a:rPr lang="es-ES_tradnl" altLang="es-CO" sz="1600" b="1">
                  <a:solidFill>
                    <a:srgbClr val="183357"/>
                  </a:solidFill>
                  <a:effectLst/>
                  <a:cs typeface="Arial" panose="020B0604020202020204" pitchFamily="34" charset="0"/>
                </a:rPr>
                <a:t>EVALUARÁ?</a:t>
              </a:r>
            </a:p>
          </p:txBody>
        </p:sp>
        <p:sp>
          <p:nvSpPr>
            <p:cNvPr id="9227" name="AutoShape 95">
              <a:extLst>
                <a:ext uri="{FF2B5EF4-FFF2-40B4-BE49-F238E27FC236}">
                  <a16:creationId xmlns:a16="http://schemas.microsoft.com/office/drawing/2014/main" id="{755ED309-D6FA-3DE9-2181-65B80A07F8B2}"/>
                </a:ext>
              </a:extLst>
            </p:cNvPr>
            <p:cNvSpPr>
              <a:spLocks noChangeArrowheads="1"/>
            </p:cNvSpPr>
            <p:nvPr/>
          </p:nvSpPr>
          <p:spPr bwMode="auto">
            <a:xfrm>
              <a:off x="113" y="572"/>
              <a:ext cx="1542" cy="1140"/>
            </a:xfrm>
            <a:prstGeom prst="cloudCallout">
              <a:avLst>
                <a:gd name="adj1" fmla="val 79639"/>
                <a:gd name="adj2" fmla="val 83685"/>
              </a:avLst>
            </a:prstGeom>
            <a:solidFill>
              <a:srgbClr val="FFFFCC"/>
            </a:solidFill>
            <a:ln w="9525">
              <a:solidFill>
                <a:schemeClr val="tx1"/>
              </a:solidFill>
              <a:round/>
              <a:headEnd/>
              <a:tailEnd/>
            </a:ln>
          </p:spPr>
          <p:txBody>
            <a:bodyPr wrap="none" anchor="ct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es-ES_tradnl" altLang="es-CO" sz="1600" b="1" dirty="0">
                  <a:solidFill>
                    <a:srgbClr val="183357"/>
                  </a:solidFill>
                  <a:effectLst/>
                  <a:cs typeface="Arial" panose="020B0604020202020204" pitchFamily="34" charset="0"/>
                </a:rPr>
                <a:t>NECESIDADES </a:t>
              </a:r>
            </a:p>
            <a:p>
              <a:pPr algn="ctr"/>
              <a:r>
                <a:rPr lang="es-ES_tradnl" altLang="es-CO" sz="1600" b="1" dirty="0">
                  <a:solidFill>
                    <a:srgbClr val="183357"/>
                  </a:solidFill>
                  <a:effectLst/>
                  <a:cs typeface="Arial" panose="020B0604020202020204" pitchFamily="34" charset="0"/>
                </a:rPr>
                <a:t>DE CAPACITACIÓN?</a:t>
              </a:r>
            </a:p>
          </p:txBody>
        </p:sp>
        <p:sp>
          <p:nvSpPr>
            <p:cNvPr id="9228" name="AutoShape 97">
              <a:extLst>
                <a:ext uri="{FF2B5EF4-FFF2-40B4-BE49-F238E27FC236}">
                  <a16:creationId xmlns:a16="http://schemas.microsoft.com/office/drawing/2014/main" id="{5CA598F3-6C5F-3D7A-FF93-3FA6051FE87E}"/>
                </a:ext>
              </a:extLst>
            </p:cNvPr>
            <p:cNvSpPr>
              <a:spLocks noChangeArrowheads="1"/>
            </p:cNvSpPr>
            <p:nvPr/>
          </p:nvSpPr>
          <p:spPr bwMode="auto">
            <a:xfrm>
              <a:off x="204" y="3067"/>
              <a:ext cx="1338" cy="1061"/>
            </a:xfrm>
            <a:prstGeom prst="cloudCallout">
              <a:avLst>
                <a:gd name="adj1" fmla="val 97833"/>
                <a:gd name="adj2" fmla="val -41139"/>
              </a:avLst>
            </a:prstGeom>
            <a:solidFill>
              <a:srgbClr val="FFFFCC"/>
            </a:solidFill>
            <a:ln w="9525">
              <a:solidFill>
                <a:schemeClr val="tx1"/>
              </a:solidFill>
              <a:round/>
              <a:headEnd/>
              <a:tailEnd/>
            </a:ln>
          </p:spPr>
          <p:txBody>
            <a:bodyPr wrap="none" anchor="ctr"/>
            <a:lstStyle>
              <a:lvl1pPr eaLnBrk="0" hangingPunct="0">
                <a:defRPr sz="3600">
                  <a:solidFill>
                    <a:schemeClr val="tx1"/>
                  </a:solidFill>
                  <a:latin typeface="Arial" panose="020B0604020202020204" pitchFamily="34" charset="0"/>
                </a:defRPr>
              </a:lvl1pPr>
              <a:lvl2pPr marL="742950" indent="-285750" eaLnBrk="0" hangingPunct="0">
                <a:defRPr sz="3600">
                  <a:solidFill>
                    <a:schemeClr val="tx1"/>
                  </a:solidFill>
                  <a:latin typeface="Arial" panose="020B0604020202020204" pitchFamily="34" charset="0"/>
                </a:defRPr>
              </a:lvl2pPr>
              <a:lvl3pPr marL="1143000" indent="-228600" eaLnBrk="0" hangingPunct="0">
                <a:defRPr sz="3600">
                  <a:solidFill>
                    <a:schemeClr val="tx1"/>
                  </a:solidFill>
                  <a:latin typeface="Arial" panose="020B0604020202020204" pitchFamily="34" charset="0"/>
                </a:defRPr>
              </a:lvl3pPr>
              <a:lvl4pPr marL="1600200" indent="-228600" eaLnBrk="0" hangingPunct="0">
                <a:defRPr sz="3600">
                  <a:solidFill>
                    <a:schemeClr val="tx1"/>
                  </a:solidFill>
                  <a:latin typeface="Arial" panose="020B0604020202020204" pitchFamily="34" charset="0"/>
                </a:defRPr>
              </a:lvl4pPr>
              <a:lvl5pPr marL="2057400" indent="-228600" eaLnBrk="0" hangingPunct="0">
                <a:defRPr sz="3600">
                  <a:solidFill>
                    <a:schemeClr val="tx1"/>
                  </a:solidFill>
                  <a:latin typeface="Arial" panose="020B0604020202020204" pitchFamily="34" charset="0"/>
                </a:defRPr>
              </a:lvl5pPr>
              <a:lvl6pPr marL="2514600" indent="-228600" eaLnBrk="0" fontAlgn="base" hangingPunct="0">
                <a:spcBef>
                  <a:spcPct val="0"/>
                </a:spcBef>
                <a:spcAft>
                  <a:spcPct val="0"/>
                </a:spcAft>
                <a:defRPr sz="3600">
                  <a:solidFill>
                    <a:schemeClr val="tx1"/>
                  </a:solidFill>
                  <a:latin typeface="Arial" panose="020B0604020202020204" pitchFamily="34" charset="0"/>
                </a:defRPr>
              </a:lvl6pPr>
              <a:lvl7pPr marL="2971800" indent="-228600" eaLnBrk="0" fontAlgn="base" hangingPunct="0">
                <a:spcBef>
                  <a:spcPct val="0"/>
                </a:spcBef>
                <a:spcAft>
                  <a:spcPct val="0"/>
                </a:spcAft>
                <a:defRPr sz="3600">
                  <a:solidFill>
                    <a:schemeClr val="tx1"/>
                  </a:solidFill>
                  <a:latin typeface="Arial" panose="020B0604020202020204" pitchFamily="34" charset="0"/>
                </a:defRPr>
              </a:lvl7pPr>
              <a:lvl8pPr marL="3429000" indent="-228600" eaLnBrk="0" fontAlgn="base" hangingPunct="0">
                <a:spcBef>
                  <a:spcPct val="0"/>
                </a:spcBef>
                <a:spcAft>
                  <a:spcPct val="0"/>
                </a:spcAft>
                <a:defRPr sz="3600">
                  <a:solidFill>
                    <a:schemeClr val="tx1"/>
                  </a:solidFill>
                  <a:latin typeface="Arial" panose="020B0604020202020204" pitchFamily="34" charset="0"/>
                </a:defRPr>
              </a:lvl8pPr>
              <a:lvl9pPr marL="3886200" indent="-228600" eaLnBrk="0" fontAlgn="base" hangingPunct="0">
                <a:spcBef>
                  <a:spcPct val="0"/>
                </a:spcBef>
                <a:spcAft>
                  <a:spcPct val="0"/>
                </a:spcAft>
                <a:defRPr sz="3600">
                  <a:solidFill>
                    <a:schemeClr val="tx1"/>
                  </a:solidFill>
                  <a:latin typeface="Arial" panose="020B0604020202020204" pitchFamily="34" charset="0"/>
                </a:defRPr>
              </a:lvl9pPr>
            </a:lstStyle>
            <a:p>
              <a:pPr algn="ctr"/>
              <a:r>
                <a:rPr lang="es-ES_tradnl" altLang="es-CO" sz="1600" b="1">
                  <a:solidFill>
                    <a:srgbClr val="183357"/>
                  </a:solidFill>
                  <a:effectLst/>
                  <a:cs typeface="Arial" panose="020B0604020202020204" pitchFamily="34" charset="0"/>
                </a:rPr>
                <a:t>EJECUTAR LA</a:t>
              </a:r>
            </a:p>
            <a:p>
              <a:pPr algn="ctr"/>
              <a:r>
                <a:rPr lang="es-ES_tradnl" altLang="es-CO" sz="1600" b="1">
                  <a:solidFill>
                    <a:srgbClr val="183357"/>
                  </a:solidFill>
                  <a:effectLst/>
                  <a:cs typeface="Arial" panose="020B0604020202020204" pitchFamily="34" charset="0"/>
                </a:rPr>
                <a:t>CAPACITACIÓN?</a:t>
              </a:r>
            </a:p>
          </p:txBody>
        </p:sp>
      </p:grpSp>
      <p:sp>
        <p:nvSpPr>
          <p:cNvPr id="4" name="Título 3">
            <a:extLst>
              <a:ext uri="{FF2B5EF4-FFF2-40B4-BE49-F238E27FC236}">
                <a16:creationId xmlns:a16="http://schemas.microsoft.com/office/drawing/2014/main" id="{B419989E-D846-2194-2DEF-2A8A4DC09384}"/>
              </a:ext>
            </a:extLst>
          </p:cNvPr>
          <p:cNvSpPr>
            <a:spLocks noGrp="1"/>
          </p:cNvSpPr>
          <p:nvPr>
            <p:ph type="title"/>
          </p:nvPr>
        </p:nvSpPr>
        <p:spPr>
          <a:xfrm>
            <a:off x="2050176" y="428298"/>
            <a:ext cx="5126198" cy="646331"/>
          </a:xfrm>
          <a:noFill/>
        </p:spPr>
        <p:txBody>
          <a:bodyPr wrap="square" rtlCol="0">
            <a:spAutoFit/>
          </a:bodyPr>
          <a:lstStyle/>
          <a:p>
            <a:pPr algn="ctr"/>
            <a:r>
              <a:rPr lang="es-ES" sz="2000" b="1" dirty="0">
                <a:solidFill>
                  <a:srgbClr val="123258"/>
                </a:solidFill>
                <a:latin typeface="Arial" panose="020B0604020202020204" pitchFamily="34" charset="0"/>
                <a:ea typeface="+mn-ea"/>
                <a:cs typeface="Arial" panose="020B0604020202020204" pitchFamily="34" charset="0"/>
              </a:rPr>
              <a:t>¿VAS A REALIZAR UN PLAN DE CAPACITACIÓN?</a:t>
            </a:r>
            <a:endParaRPr lang="es-CO" sz="2000" b="1" dirty="0">
              <a:solidFill>
                <a:srgbClr val="123258"/>
              </a:solidFill>
              <a:latin typeface="Arial" panose="020B0604020202020204" pitchFamily="34" charset="0"/>
              <a:ea typeface="+mn-ea"/>
              <a:cs typeface="Arial" panose="020B0604020202020204" pitchFamily="34" charset="0"/>
            </a:endParaRPr>
          </a:p>
        </p:txBody>
      </p:sp>
      <p:pic>
        <p:nvPicPr>
          <p:cNvPr id="99" name="Imagen 98">
            <a:extLst>
              <a:ext uri="{FF2B5EF4-FFF2-40B4-BE49-F238E27FC236}">
                <a16:creationId xmlns:a16="http://schemas.microsoft.com/office/drawing/2014/main" id="{17009548-65F6-CA71-00D6-080D09E68F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0" name="Elipse 99">
            <a:extLst>
              <a:ext uri="{FF2B5EF4-FFF2-40B4-BE49-F238E27FC236}">
                <a16:creationId xmlns:a16="http://schemas.microsoft.com/office/drawing/2014/main" id="{02914DC6-342C-1683-4321-28973CA44C37}"/>
              </a:ext>
            </a:extLst>
          </p:cNvPr>
          <p:cNvSpPr/>
          <p:nvPr/>
        </p:nvSpPr>
        <p:spPr>
          <a:xfrm>
            <a:off x="-1288988" y="-177760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n 100">
            <a:extLst>
              <a:ext uri="{FF2B5EF4-FFF2-40B4-BE49-F238E27FC236}">
                <a16:creationId xmlns:a16="http://schemas.microsoft.com/office/drawing/2014/main" id="{3789A2BF-10E2-A5E2-201C-609AAADC2A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1154814" y="-523868"/>
            <a:ext cx="1352276" cy="23658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084583" y="530008"/>
            <a:ext cx="6125732" cy="400110"/>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¿Qué SON LAS CAPACITACIONES?</a:t>
            </a:r>
            <a:endParaRPr lang="en-US" sz="2000" b="1" dirty="0">
              <a:solidFill>
                <a:srgbClr val="123258"/>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748E5A9-AEF3-4EFB-B008-DC9516AEE6F5}"/>
              </a:ext>
            </a:extLst>
          </p:cNvPr>
          <p:cNvSpPr txBox="1"/>
          <p:nvPr/>
        </p:nvSpPr>
        <p:spPr>
          <a:xfrm>
            <a:off x="1399616" y="1447675"/>
            <a:ext cx="6810699" cy="1477328"/>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Es el proceso de desarrollar cualidades en las personas, preparándolos para que sean más productivos y contribuyan al logro de los objetivos de la organización. El propósito de capacitar es influir en los comportamientos de los individuos para incrementar su desempeño y productividad.</a:t>
            </a:r>
            <a:endParaRPr lang="es-CO" dirty="0">
              <a:solidFill>
                <a:srgbClr val="123258"/>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DC517F94-2156-4AEA-8443-719173423C77}"/>
              </a:ext>
            </a:extLst>
          </p:cNvPr>
          <p:cNvPicPr>
            <a:picLocks noChangeAspect="1"/>
          </p:cNvPicPr>
          <p:nvPr/>
        </p:nvPicPr>
        <p:blipFill>
          <a:blip r:embed="rId2"/>
          <a:stretch>
            <a:fillRect/>
          </a:stretch>
        </p:blipFill>
        <p:spPr>
          <a:xfrm>
            <a:off x="1399616" y="3048703"/>
            <a:ext cx="6810699" cy="3200400"/>
          </a:xfrm>
          <a:prstGeom prst="rect">
            <a:avLst/>
          </a:prstGeom>
        </p:spPr>
      </p:pic>
      <p:pic>
        <p:nvPicPr>
          <p:cNvPr id="8" name="Imagen 7">
            <a:extLst>
              <a:ext uri="{FF2B5EF4-FFF2-40B4-BE49-F238E27FC236}">
                <a16:creationId xmlns:a16="http://schemas.microsoft.com/office/drawing/2014/main" id="{823D64FA-DF60-2201-BAAD-136B1DC1CD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 name="Elipse 9">
            <a:extLst>
              <a:ext uri="{FF2B5EF4-FFF2-40B4-BE49-F238E27FC236}">
                <a16:creationId xmlns:a16="http://schemas.microsoft.com/office/drawing/2014/main" id="{2661F0ED-D0ED-F460-18AE-2129A10A8A0A}"/>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64BA657E-E9A9-DCF9-9E65-4A7BAD6262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F31308FD-DB86-7035-4C8A-0946BE6A23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2481681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42" name="Rectangle 2">
            <a:extLst>
              <a:ext uri="{FF2B5EF4-FFF2-40B4-BE49-F238E27FC236}">
                <a16:creationId xmlns:a16="http://schemas.microsoft.com/office/drawing/2014/main" id="{2EA3C2C3-FFD0-7C86-BAAA-47F995191F53}"/>
              </a:ext>
            </a:extLst>
          </p:cNvPr>
          <p:cNvSpPr>
            <a:spLocks noGrp="1" noChangeArrowheads="1"/>
          </p:cNvSpPr>
          <p:nvPr>
            <p:ph type="title"/>
          </p:nvPr>
        </p:nvSpPr>
        <p:spPr>
          <a:xfrm>
            <a:off x="1294924" y="496945"/>
            <a:ext cx="7235825" cy="369332"/>
          </a:xfrm>
          <a:noFill/>
        </p:spPr>
        <p:txBody>
          <a:bodyPr wrap="square" rtlCol="0">
            <a:spAutoFit/>
          </a:bodyPr>
          <a:lstStyle/>
          <a:p>
            <a:pPr algn="ctr"/>
            <a:r>
              <a:rPr lang="es-MX" sz="2000" b="1" dirty="0">
                <a:solidFill>
                  <a:srgbClr val="123258"/>
                </a:solidFill>
                <a:latin typeface="Arial" panose="020B0604020202020204" pitchFamily="34" charset="0"/>
                <a:ea typeface="+mn-ea"/>
                <a:cs typeface="Arial" panose="020B0604020202020204" pitchFamily="34" charset="0"/>
              </a:rPr>
              <a:t>PROCESO DE DISEÑO DE CAPACITACIÓN</a:t>
            </a:r>
            <a:endParaRPr lang="es-ES" sz="2000" b="1" dirty="0">
              <a:solidFill>
                <a:srgbClr val="123258"/>
              </a:solidFill>
              <a:latin typeface="Arial" panose="020B0604020202020204" pitchFamily="34" charset="0"/>
              <a:ea typeface="+mn-ea"/>
              <a:cs typeface="Arial" panose="020B0604020202020204" pitchFamily="34" charset="0"/>
            </a:endParaRPr>
          </a:p>
        </p:txBody>
      </p:sp>
      <p:sp>
        <p:nvSpPr>
          <p:cNvPr id="317443" name="AutoShape 3">
            <a:hlinkClick r:id="" action="ppaction://noaction"/>
            <a:extLst>
              <a:ext uri="{FF2B5EF4-FFF2-40B4-BE49-F238E27FC236}">
                <a16:creationId xmlns:a16="http://schemas.microsoft.com/office/drawing/2014/main" id="{DED5167B-F872-79CD-917C-C732785B1F06}"/>
              </a:ext>
            </a:extLst>
          </p:cNvPr>
          <p:cNvSpPr>
            <a:spLocks noChangeArrowheads="1"/>
          </p:cNvSpPr>
          <p:nvPr/>
        </p:nvSpPr>
        <p:spPr bwMode="auto">
          <a:xfrm>
            <a:off x="381000" y="1066800"/>
            <a:ext cx="3276600" cy="609600"/>
          </a:xfrm>
          <a:prstGeom prst="cube">
            <a:avLst>
              <a:gd name="adj" fmla="val 25000"/>
            </a:avLst>
          </a:prstGeom>
          <a:solidFill>
            <a:srgbClr val="99CCFF"/>
          </a:solidFill>
          <a:ln w="9525">
            <a:solidFill>
              <a:schemeClr val="tx1"/>
            </a:solidFill>
            <a:miter lim="800000"/>
            <a:headEnd/>
            <a:tailEnd/>
          </a:ln>
          <a:effectLst/>
        </p:spPr>
        <p:txBody>
          <a:bodyPr wrap="none" anchor="ctr"/>
          <a:lstStyle/>
          <a:p>
            <a:pPr algn="ctr">
              <a:spcBef>
                <a:spcPct val="20000"/>
              </a:spcBef>
              <a:defRPr/>
            </a:pPr>
            <a:r>
              <a:rPr lang="es-MX" sz="2400" b="1" dirty="0">
                <a:solidFill>
                  <a:srgbClr val="0066FF"/>
                </a:solidFill>
                <a:effectLst>
                  <a:outerShdw blurRad="38100" dist="38100" dir="2700000" algn="tl">
                    <a:srgbClr val="000000"/>
                  </a:outerShdw>
                </a:effectLst>
                <a:latin typeface="Comic Sans MS" pitchFamily="66" charset="0"/>
              </a:rPr>
              <a:t>Objetivos</a:t>
            </a:r>
            <a:endParaRPr lang="es-ES" sz="2400" b="1" dirty="0">
              <a:solidFill>
                <a:srgbClr val="0066FF"/>
              </a:solidFill>
              <a:effectLst>
                <a:outerShdw blurRad="38100" dist="38100" dir="2700000" algn="tl">
                  <a:srgbClr val="000000"/>
                </a:outerShdw>
              </a:effectLst>
              <a:latin typeface="Comic Sans MS" pitchFamily="66" charset="0"/>
            </a:endParaRPr>
          </a:p>
        </p:txBody>
      </p:sp>
      <p:sp>
        <p:nvSpPr>
          <p:cNvPr id="317444" name="AutoShape 4">
            <a:extLst>
              <a:ext uri="{FF2B5EF4-FFF2-40B4-BE49-F238E27FC236}">
                <a16:creationId xmlns:a16="http://schemas.microsoft.com/office/drawing/2014/main" id="{265D1EB3-FDC4-F467-051C-A178DA8FB25F}"/>
              </a:ext>
            </a:extLst>
          </p:cNvPr>
          <p:cNvSpPr>
            <a:spLocks noChangeArrowheads="1"/>
          </p:cNvSpPr>
          <p:nvPr/>
        </p:nvSpPr>
        <p:spPr bwMode="auto">
          <a:xfrm>
            <a:off x="1116013" y="2420938"/>
            <a:ext cx="3276600" cy="685800"/>
          </a:xfrm>
          <a:prstGeom prst="cube">
            <a:avLst>
              <a:gd name="adj" fmla="val 25000"/>
            </a:avLst>
          </a:prstGeom>
          <a:solidFill>
            <a:srgbClr val="FF99CC"/>
          </a:solidFill>
          <a:ln w="9525">
            <a:solidFill>
              <a:schemeClr val="tx1"/>
            </a:solidFill>
            <a:miter lim="800000"/>
            <a:headEnd/>
            <a:tailEnd/>
          </a:ln>
          <a:effectLst/>
        </p:spPr>
        <p:txBody>
          <a:bodyPr wrap="none" anchor="ctr"/>
          <a:lstStyle/>
          <a:p>
            <a:pPr algn="ctr">
              <a:spcBef>
                <a:spcPct val="20000"/>
              </a:spcBef>
              <a:defRPr/>
            </a:pPr>
            <a:r>
              <a:rPr lang="es-MX" sz="2400" b="1" dirty="0">
                <a:solidFill>
                  <a:srgbClr val="990099"/>
                </a:solidFill>
                <a:effectLst>
                  <a:outerShdw blurRad="38100" dist="38100" dir="2700000" algn="tl">
                    <a:srgbClr val="000000"/>
                  </a:outerShdw>
                </a:effectLst>
                <a:latin typeface="Comic Sans MS" pitchFamily="66" charset="0"/>
              </a:rPr>
              <a:t>Contenidos</a:t>
            </a:r>
            <a:endParaRPr lang="es-ES" sz="2400" b="1" dirty="0">
              <a:solidFill>
                <a:srgbClr val="990099"/>
              </a:solidFill>
              <a:effectLst>
                <a:outerShdw blurRad="38100" dist="38100" dir="2700000" algn="tl">
                  <a:srgbClr val="000000"/>
                </a:outerShdw>
              </a:effectLst>
              <a:latin typeface="Comic Sans MS" pitchFamily="66" charset="0"/>
            </a:endParaRPr>
          </a:p>
        </p:txBody>
      </p:sp>
      <p:sp>
        <p:nvSpPr>
          <p:cNvPr id="317445" name="AutoShape 5">
            <a:extLst>
              <a:ext uri="{FF2B5EF4-FFF2-40B4-BE49-F238E27FC236}">
                <a16:creationId xmlns:a16="http://schemas.microsoft.com/office/drawing/2014/main" id="{9C1E3FBB-5ED6-B130-8C98-0EAD0C91DDF0}"/>
              </a:ext>
            </a:extLst>
          </p:cNvPr>
          <p:cNvSpPr>
            <a:spLocks noChangeArrowheads="1"/>
          </p:cNvSpPr>
          <p:nvPr/>
        </p:nvSpPr>
        <p:spPr bwMode="auto">
          <a:xfrm>
            <a:off x="1249363" y="3814763"/>
            <a:ext cx="4114800" cy="838200"/>
          </a:xfrm>
          <a:prstGeom prst="cube">
            <a:avLst>
              <a:gd name="adj" fmla="val 25000"/>
            </a:avLst>
          </a:prstGeom>
          <a:solidFill>
            <a:srgbClr val="FFFF99"/>
          </a:solidFill>
          <a:ln w="9525">
            <a:solidFill>
              <a:schemeClr val="tx1"/>
            </a:solidFill>
            <a:miter lim="800000"/>
            <a:headEnd/>
            <a:tailEnd/>
          </a:ln>
          <a:effectLst/>
        </p:spPr>
        <p:txBody>
          <a:bodyPr wrap="none" anchor="ctr"/>
          <a:lstStyle/>
          <a:p>
            <a:pPr algn="ctr">
              <a:spcBef>
                <a:spcPct val="20000"/>
              </a:spcBef>
              <a:defRPr/>
            </a:pPr>
            <a:r>
              <a:rPr lang="es-MX" sz="2400" b="1">
                <a:solidFill>
                  <a:srgbClr val="990000"/>
                </a:solidFill>
                <a:effectLst>
                  <a:outerShdw blurRad="38100" dist="38100" dir="2700000" algn="tl">
                    <a:srgbClr val="000000"/>
                  </a:outerShdw>
                </a:effectLst>
                <a:latin typeface="Comic Sans MS" pitchFamily="66" charset="0"/>
              </a:rPr>
              <a:t>Estrategias Metodológicas</a:t>
            </a:r>
            <a:endParaRPr lang="es-ES" sz="2400" b="1">
              <a:solidFill>
                <a:srgbClr val="990000"/>
              </a:solidFill>
              <a:effectLst>
                <a:outerShdw blurRad="38100" dist="38100" dir="2700000" algn="tl">
                  <a:srgbClr val="000000"/>
                </a:outerShdw>
              </a:effectLst>
              <a:latin typeface="Comic Sans MS" pitchFamily="66" charset="0"/>
            </a:endParaRPr>
          </a:p>
        </p:txBody>
      </p:sp>
      <p:sp>
        <p:nvSpPr>
          <p:cNvPr id="317446" name="AutoShape 6">
            <a:extLst>
              <a:ext uri="{FF2B5EF4-FFF2-40B4-BE49-F238E27FC236}">
                <a16:creationId xmlns:a16="http://schemas.microsoft.com/office/drawing/2014/main" id="{B4F07BC9-64D5-6608-E691-DD0D7C173A9C}"/>
              </a:ext>
            </a:extLst>
          </p:cNvPr>
          <p:cNvSpPr>
            <a:spLocks noChangeArrowheads="1"/>
          </p:cNvSpPr>
          <p:nvPr/>
        </p:nvSpPr>
        <p:spPr bwMode="auto">
          <a:xfrm>
            <a:off x="1979613" y="5300663"/>
            <a:ext cx="4038600" cy="685800"/>
          </a:xfrm>
          <a:prstGeom prst="cube">
            <a:avLst>
              <a:gd name="adj" fmla="val 25000"/>
            </a:avLst>
          </a:prstGeom>
          <a:solidFill>
            <a:srgbClr val="66FF99"/>
          </a:solidFill>
          <a:ln w="9525">
            <a:solidFill>
              <a:schemeClr val="tx1"/>
            </a:solidFill>
            <a:miter lim="800000"/>
            <a:headEnd/>
            <a:tailEnd/>
          </a:ln>
          <a:effectLst/>
        </p:spPr>
        <p:txBody>
          <a:bodyPr wrap="none" anchor="ctr"/>
          <a:lstStyle/>
          <a:p>
            <a:pPr algn="ctr">
              <a:spcBef>
                <a:spcPct val="20000"/>
              </a:spcBef>
              <a:defRPr/>
            </a:pPr>
            <a:r>
              <a:rPr lang="es-MX" sz="2400" b="1">
                <a:solidFill>
                  <a:srgbClr val="008000"/>
                </a:solidFill>
                <a:effectLst>
                  <a:outerShdw blurRad="38100" dist="38100" dir="2700000" algn="tl">
                    <a:srgbClr val="000000"/>
                  </a:outerShdw>
                </a:effectLst>
                <a:latin typeface="Comic Sans MS" pitchFamily="66" charset="0"/>
              </a:rPr>
              <a:t>Evaluación.</a:t>
            </a:r>
            <a:endParaRPr lang="es-ES" sz="2400" b="1">
              <a:solidFill>
                <a:srgbClr val="008000"/>
              </a:solidFill>
              <a:effectLst>
                <a:outerShdw blurRad="38100" dist="38100" dir="2700000" algn="tl">
                  <a:srgbClr val="000000"/>
                </a:outerShdw>
              </a:effectLst>
              <a:latin typeface="Comic Sans MS" pitchFamily="66" charset="0"/>
            </a:endParaRPr>
          </a:p>
        </p:txBody>
      </p:sp>
      <p:sp>
        <p:nvSpPr>
          <p:cNvPr id="317447" name="AutoShape 7">
            <a:extLst>
              <a:ext uri="{FF2B5EF4-FFF2-40B4-BE49-F238E27FC236}">
                <a16:creationId xmlns:a16="http://schemas.microsoft.com/office/drawing/2014/main" id="{EDED0D76-4C62-1815-83FC-649148BA8A56}"/>
              </a:ext>
            </a:extLst>
          </p:cNvPr>
          <p:cNvSpPr>
            <a:spLocks noChangeArrowheads="1"/>
          </p:cNvSpPr>
          <p:nvPr/>
        </p:nvSpPr>
        <p:spPr bwMode="auto">
          <a:xfrm>
            <a:off x="2286000" y="3340100"/>
            <a:ext cx="762000" cy="304800"/>
          </a:xfrm>
          <a:prstGeom prst="downArrow">
            <a:avLst>
              <a:gd name="adj1" fmla="val 50000"/>
              <a:gd name="adj2" fmla="val 25000"/>
            </a:avLst>
          </a:prstGeom>
          <a:solidFill>
            <a:srgbClr val="ADD787"/>
          </a:solidFill>
          <a:ln w="9525">
            <a:solidFill>
              <a:schemeClr val="tx1"/>
            </a:solidFill>
            <a:miter lim="800000"/>
            <a:headEnd/>
            <a:tailEnd/>
          </a:ln>
          <a:effectLst/>
        </p:spPr>
        <p:txBody>
          <a:bodyPr wrap="none" anchor="ctr"/>
          <a:lstStyle/>
          <a:p>
            <a:pPr>
              <a:defRPr/>
            </a:pPr>
            <a:endParaRPr lang="es-ES_tradnl">
              <a:latin typeface="Arial" charset="0"/>
            </a:endParaRPr>
          </a:p>
        </p:txBody>
      </p:sp>
      <p:sp>
        <p:nvSpPr>
          <p:cNvPr id="317448" name="AutoShape 8">
            <a:extLst>
              <a:ext uri="{FF2B5EF4-FFF2-40B4-BE49-F238E27FC236}">
                <a16:creationId xmlns:a16="http://schemas.microsoft.com/office/drawing/2014/main" id="{EB4B3095-01BF-B0F0-A33C-CB2B837EDB0B}"/>
              </a:ext>
            </a:extLst>
          </p:cNvPr>
          <p:cNvSpPr>
            <a:spLocks noChangeArrowheads="1"/>
          </p:cNvSpPr>
          <p:nvPr/>
        </p:nvSpPr>
        <p:spPr bwMode="auto">
          <a:xfrm>
            <a:off x="1828800" y="1916113"/>
            <a:ext cx="762000" cy="304800"/>
          </a:xfrm>
          <a:prstGeom prst="downArrow">
            <a:avLst>
              <a:gd name="adj1" fmla="val 50000"/>
              <a:gd name="adj2" fmla="val 25000"/>
            </a:avLst>
          </a:prstGeom>
          <a:solidFill>
            <a:srgbClr val="ADD787"/>
          </a:solidFill>
          <a:ln w="9525">
            <a:solidFill>
              <a:schemeClr val="tx1"/>
            </a:solidFill>
            <a:miter lim="800000"/>
            <a:headEnd/>
            <a:tailEnd/>
          </a:ln>
          <a:effectLst/>
        </p:spPr>
        <p:txBody>
          <a:bodyPr wrap="none" anchor="ctr"/>
          <a:lstStyle/>
          <a:p>
            <a:pPr>
              <a:defRPr/>
            </a:pPr>
            <a:endParaRPr lang="es-ES_tradnl">
              <a:latin typeface="Arial" charset="0"/>
            </a:endParaRPr>
          </a:p>
        </p:txBody>
      </p:sp>
      <p:sp>
        <p:nvSpPr>
          <p:cNvPr id="317449" name="AutoShape 9">
            <a:extLst>
              <a:ext uri="{FF2B5EF4-FFF2-40B4-BE49-F238E27FC236}">
                <a16:creationId xmlns:a16="http://schemas.microsoft.com/office/drawing/2014/main" id="{B6BEE7B4-6FCC-E02B-BB8E-4F2E31E4776C}"/>
              </a:ext>
            </a:extLst>
          </p:cNvPr>
          <p:cNvSpPr>
            <a:spLocks noChangeArrowheads="1"/>
          </p:cNvSpPr>
          <p:nvPr/>
        </p:nvSpPr>
        <p:spPr bwMode="auto">
          <a:xfrm>
            <a:off x="2895600" y="4852988"/>
            <a:ext cx="762000" cy="304800"/>
          </a:xfrm>
          <a:prstGeom prst="downArrow">
            <a:avLst>
              <a:gd name="adj1" fmla="val 50000"/>
              <a:gd name="adj2" fmla="val 25000"/>
            </a:avLst>
          </a:prstGeom>
          <a:solidFill>
            <a:srgbClr val="ADD787"/>
          </a:solidFill>
          <a:ln w="9525">
            <a:solidFill>
              <a:schemeClr val="tx1"/>
            </a:solidFill>
            <a:miter lim="800000"/>
            <a:headEnd/>
            <a:tailEnd/>
          </a:ln>
          <a:effectLst/>
        </p:spPr>
        <p:txBody>
          <a:bodyPr wrap="none" anchor="ctr"/>
          <a:lstStyle/>
          <a:p>
            <a:pPr>
              <a:defRPr/>
            </a:pPr>
            <a:endParaRPr lang="es-ES_tradnl">
              <a:latin typeface="Arial" charset="0"/>
            </a:endParaRPr>
          </a:p>
        </p:txBody>
      </p:sp>
      <p:sp>
        <p:nvSpPr>
          <p:cNvPr id="317450" name="AutoShape 10">
            <a:extLst>
              <a:ext uri="{FF2B5EF4-FFF2-40B4-BE49-F238E27FC236}">
                <a16:creationId xmlns:a16="http://schemas.microsoft.com/office/drawing/2014/main" id="{4DB8F302-FA61-5EE4-313F-C9FD21E39013}"/>
              </a:ext>
            </a:extLst>
          </p:cNvPr>
          <p:cNvSpPr>
            <a:spLocks noChangeArrowheads="1"/>
          </p:cNvSpPr>
          <p:nvPr/>
        </p:nvSpPr>
        <p:spPr bwMode="auto">
          <a:xfrm rot="10349182" flipH="1">
            <a:off x="5973763" y="766763"/>
            <a:ext cx="2024062" cy="4679950"/>
          </a:xfrm>
          <a:prstGeom prst="curvedLeftArrow">
            <a:avLst>
              <a:gd name="adj1" fmla="val 17363"/>
              <a:gd name="adj2" fmla="val 79941"/>
              <a:gd name="adj3" fmla="val 14750"/>
            </a:avLst>
          </a:prstGeom>
          <a:solidFill>
            <a:schemeClr val="accent2"/>
          </a:solidFill>
          <a:ln w="9525">
            <a:solidFill>
              <a:schemeClr val="tx1"/>
            </a:solidFill>
            <a:miter lim="800000"/>
            <a:headEnd/>
            <a:tailEnd/>
          </a:ln>
          <a:effectLst/>
        </p:spPr>
        <p:txBody>
          <a:bodyPr wrap="none" anchor="ctr"/>
          <a:lstStyle/>
          <a:p>
            <a:pPr>
              <a:defRPr/>
            </a:pPr>
            <a:endParaRPr lang="es-ES_tradnl">
              <a:latin typeface="Arial" charset="0"/>
            </a:endParaRPr>
          </a:p>
        </p:txBody>
      </p:sp>
      <p:pic>
        <p:nvPicPr>
          <p:cNvPr id="12" name="Imagen 11">
            <a:extLst>
              <a:ext uri="{FF2B5EF4-FFF2-40B4-BE49-F238E27FC236}">
                <a16:creationId xmlns:a16="http://schemas.microsoft.com/office/drawing/2014/main" id="{EB175022-2043-B3FF-3F54-D317AE13F3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3" name="Elipse 12">
            <a:extLst>
              <a:ext uri="{FF2B5EF4-FFF2-40B4-BE49-F238E27FC236}">
                <a16:creationId xmlns:a16="http://schemas.microsoft.com/office/drawing/2014/main" id="{94047B11-B273-3C61-78AD-C2FB644B83DB}"/>
              </a:ext>
            </a:extLst>
          </p:cNvPr>
          <p:cNvSpPr/>
          <p:nvPr/>
        </p:nvSpPr>
        <p:spPr>
          <a:xfrm>
            <a:off x="-1485167" y="-2155168"/>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n 13">
            <a:extLst>
              <a:ext uri="{FF2B5EF4-FFF2-40B4-BE49-F238E27FC236}">
                <a16:creationId xmlns:a16="http://schemas.microsoft.com/office/drawing/2014/main" id="{B06011F5-0B74-84D6-9BA5-C904AD6500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985112" y="-860653"/>
            <a:ext cx="1352276" cy="2365829"/>
          </a:xfrm>
          <a:prstGeom prst="rect">
            <a:avLst/>
          </a:prstGeom>
        </p:spPr>
      </p:pic>
      <p:pic>
        <p:nvPicPr>
          <p:cNvPr id="15" name="Imagen 14">
            <a:extLst>
              <a:ext uri="{FF2B5EF4-FFF2-40B4-BE49-F238E27FC236}">
                <a16:creationId xmlns:a16="http://schemas.microsoft.com/office/drawing/2014/main" id="{B3B61E1F-8B91-1A01-5C6F-E8175D0B2D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7442"/>
                                        </p:tgtEl>
                                        <p:attrNameLst>
                                          <p:attrName>style.visibility</p:attrName>
                                        </p:attrNameLst>
                                      </p:cBhvr>
                                      <p:to>
                                        <p:strVal val="visible"/>
                                      </p:to>
                                    </p:set>
                                    <p:anim calcmode="lin" valueType="num">
                                      <p:cBhvr additive="base">
                                        <p:cTn id="7" dur="500" fill="hold"/>
                                        <p:tgtEl>
                                          <p:spTgt spid="317442"/>
                                        </p:tgtEl>
                                        <p:attrNameLst>
                                          <p:attrName>ppt_x</p:attrName>
                                        </p:attrNameLst>
                                      </p:cBhvr>
                                      <p:tavLst>
                                        <p:tav tm="0">
                                          <p:val>
                                            <p:strVal val="0-#ppt_w/2"/>
                                          </p:val>
                                        </p:tav>
                                        <p:tav tm="100000">
                                          <p:val>
                                            <p:strVal val="#ppt_x"/>
                                          </p:val>
                                        </p:tav>
                                      </p:tavLst>
                                    </p:anim>
                                    <p:anim calcmode="lin" valueType="num">
                                      <p:cBhvr additive="base">
                                        <p:cTn id="8" dur="500" fill="hold"/>
                                        <p:tgtEl>
                                          <p:spTgt spid="31744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17443"/>
                                        </p:tgtEl>
                                        <p:attrNameLst>
                                          <p:attrName>style.visibility</p:attrName>
                                        </p:attrNameLst>
                                      </p:cBhvr>
                                      <p:to>
                                        <p:strVal val="visible"/>
                                      </p:to>
                                    </p:set>
                                    <p:anim calcmode="lin" valueType="num">
                                      <p:cBhvr additive="base">
                                        <p:cTn id="12" dur="1000" fill="hold"/>
                                        <p:tgtEl>
                                          <p:spTgt spid="317443"/>
                                        </p:tgtEl>
                                        <p:attrNameLst>
                                          <p:attrName>ppt_x</p:attrName>
                                        </p:attrNameLst>
                                      </p:cBhvr>
                                      <p:tavLst>
                                        <p:tav tm="0">
                                          <p:val>
                                            <p:strVal val="#ppt_x"/>
                                          </p:val>
                                        </p:tav>
                                        <p:tav tm="100000">
                                          <p:val>
                                            <p:strVal val="#ppt_x"/>
                                          </p:val>
                                        </p:tav>
                                      </p:tavLst>
                                    </p:anim>
                                    <p:anim calcmode="lin" valueType="num">
                                      <p:cBhvr additive="base">
                                        <p:cTn id="13" dur="1000" fill="hold"/>
                                        <p:tgtEl>
                                          <p:spTgt spid="317443"/>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500"/>
                            </p:stCondLst>
                            <p:childTnLst>
                              <p:par>
                                <p:cTn id="15" presetID="9" presetClass="entr" presetSubtype="0" fill="hold" grpId="0" nodeType="afterEffect">
                                  <p:stCondLst>
                                    <p:cond delay="0"/>
                                  </p:stCondLst>
                                  <p:childTnLst>
                                    <p:set>
                                      <p:cBhvr>
                                        <p:cTn id="16" dur="1" fill="hold">
                                          <p:stCondLst>
                                            <p:cond delay="0"/>
                                          </p:stCondLst>
                                        </p:cTn>
                                        <p:tgtEl>
                                          <p:spTgt spid="317448"/>
                                        </p:tgtEl>
                                        <p:attrNameLst>
                                          <p:attrName>style.visibility</p:attrName>
                                        </p:attrNameLst>
                                      </p:cBhvr>
                                      <p:to>
                                        <p:strVal val="visible"/>
                                      </p:to>
                                    </p:set>
                                    <p:animEffect transition="in" filter="dissolve">
                                      <p:cBhvr>
                                        <p:cTn id="17" dur="1000"/>
                                        <p:tgtEl>
                                          <p:spTgt spid="317448"/>
                                        </p:tgtEl>
                                      </p:cBhvr>
                                    </p:animEffect>
                                  </p:childTnLst>
                                </p:cTn>
                              </p:par>
                            </p:childTnLst>
                          </p:cTn>
                        </p:par>
                        <p:par>
                          <p:cTn id="18" fill="hold" nodeType="afterGroup">
                            <p:stCondLst>
                              <p:cond delay="2500"/>
                            </p:stCondLst>
                            <p:childTnLst>
                              <p:par>
                                <p:cTn id="19" presetID="2" presetClass="entr" presetSubtype="8" fill="hold" grpId="0" nodeType="afterEffect">
                                  <p:stCondLst>
                                    <p:cond delay="0"/>
                                  </p:stCondLst>
                                  <p:childTnLst>
                                    <p:set>
                                      <p:cBhvr>
                                        <p:cTn id="20" dur="1" fill="hold">
                                          <p:stCondLst>
                                            <p:cond delay="0"/>
                                          </p:stCondLst>
                                        </p:cTn>
                                        <p:tgtEl>
                                          <p:spTgt spid="317444"/>
                                        </p:tgtEl>
                                        <p:attrNameLst>
                                          <p:attrName>style.visibility</p:attrName>
                                        </p:attrNameLst>
                                      </p:cBhvr>
                                      <p:to>
                                        <p:strVal val="visible"/>
                                      </p:to>
                                    </p:set>
                                    <p:anim calcmode="lin" valueType="num">
                                      <p:cBhvr additive="base">
                                        <p:cTn id="21" dur="2000" fill="hold"/>
                                        <p:tgtEl>
                                          <p:spTgt spid="317444"/>
                                        </p:tgtEl>
                                        <p:attrNameLst>
                                          <p:attrName>ppt_x</p:attrName>
                                        </p:attrNameLst>
                                      </p:cBhvr>
                                      <p:tavLst>
                                        <p:tav tm="0">
                                          <p:val>
                                            <p:strVal val="0-#ppt_w/2"/>
                                          </p:val>
                                        </p:tav>
                                        <p:tav tm="100000">
                                          <p:val>
                                            <p:strVal val="#ppt_x"/>
                                          </p:val>
                                        </p:tav>
                                      </p:tavLst>
                                    </p:anim>
                                    <p:anim calcmode="lin" valueType="num">
                                      <p:cBhvr additive="base">
                                        <p:cTn id="22" dur="2000" fill="hold"/>
                                        <p:tgtEl>
                                          <p:spTgt spid="31744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4500"/>
                            </p:stCondLst>
                            <p:childTnLst>
                              <p:par>
                                <p:cTn id="24" presetID="9" presetClass="entr" presetSubtype="0" fill="hold" grpId="0" nodeType="afterEffect">
                                  <p:stCondLst>
                                    <p:cond delay="0"/>
                                  </p:stCondLst>
                                  <p:childTnLst>
                                    <p:set>
                                      <p:cBhvr>
                                        <p:cTn id="25" dur="1" fill="hold">
                                          <p:stCondLst>
                                            <p:cond delay="0"/>
                                          </p:stCondLst>
                                        </p:cTn>
                                        <p:tgtEl>
                                          <p:spTgt spid="317447"/>
                                        </p:tgtEl>
                                        <p:attrNameLst>
                                          <p:attrName>style.visibility</p:attrName>
                                        </p:attrNameLst>
                                      </p:cBhvr>
                                      <p:to>
                                        <p:strVal val="visible"/>
                                      </p:to>
                                    </p:set>
                                    <p:animEffect transition="in" filter="dissolve">
                                      <p:cBhvr>
                                        <p:cTn id="26" dur="1000"/>
                                        <p:tgtEl>
                                          <p:spTgt spid="317447"/>
                                        </p:tgtEl>
                                      </p:cBhvr>
                                    </p:animEffect>
                                  </p:childTnLst>
                                </p:cTn>
                              </p:par>
                            </p:childTnLst>
                          </p:cTn>
                        </p:par>
                        <p:par>
                          <p:cTn id="27" fill="hold" nodeType="afterGroup">
                            <p:stCondLst>
                              <p:cond delay="5500"/>
                            </p:stCondLst>
                            <p:childTnLst>
                              <p:par>
                                <p:cTn id="28" presetID="2" presetClass="entr" presetSubtype="8" fill="hold" grpId="0" nodeType="afterEffect">
                                  <p:stCondLst>
                                    <p:cond delay="0"/>
                                  </p:stCondLst>
                                  <p:childTnLst>
                                    <p:set>
                                      <p:cBhvr>
                                        <p:cTn id="29" dur="1" fill="hold">
                                          <p:stCondLst>
                                            <p:cond delay="0"/>
                                          </p:stCondLst>
                                        </p:cTn>
                                        <p:tgtEl>
                                          <p:spTgt spid="317445"/>
                                        </p:tgtEl>
                                        <p:attrNameLst>
                                          <p:attrName>style.visibility</p:attrName>
                                        </p:attrNameLst>
                                      </p:cBhvr>
                                      <p:to>
                                        <p:strVal val="visible"/>
                                      </p:to>
                                    </p:set>
                                    <p:anim calcmode="lin" valueType="num">
                                      <p:cBhvr additive="base">
                                        <p:cTn id="30" dur="2000" fill="hold"/>
                                        <p:tgtEl>
                                          <p:spTgt spid="317445"/>
                                        </p:tgtEl>
                                        <p:attrNameLst>
                                          <p:attrName>ppt_x</p:attrName>
                                        </p:attrNameLst>
                                      </p:cBhvr>
                                      <p:tavLst>
                                        <p:tav tm="0">
                                          <p:val>
                                            <p:strVal val="0-#ppt_w/2"/>
                                          </p:val>
                                        </p:tav>
                                        <p:tav tm="100000">
                                          <p:val>
                                            <p:strVal val="#ppt_x"/>
                                          </p:val>
                                        </p:tav>
                                      </p:tavLst>
                                    </p:anim>
                                    <p:anim calcmode="lin" valueType="num">
                                      <p:cBhvr additive="base">
                                        <p:cTn id="31" dur="2000" fill="hold"/>
                                        <p:tgtEl>
                                          <p:spTgt spid="317445"/>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7500"/>
                            </p:stCondLst>
                            <p:childTnLst>
                              <p:par>
                                <p:cTn id="33" presetID="9" presetClass="entr" presetSubtype="0" fill="hold" grpId="0" nodeType="afterEffect">
                                  <p:stCondLst>
                                    <p:cond delay="0"/>
                                  </p:stCondLst>
                                  <p:childTnLst>
                                    <p:set>
                                      <p:cBhvr>
                                        <p:cTn id="34" dur="1" fill="hold">
                                          <p:stCondLst>
                                            <p:cond delay="0"/>
                                          </p:stCondLst>
                                        </p:cTn>
                                        <p:tgtEl>
                                          <p:spTgt spid="317449"/>
                                        </p:tgtEl>
                                        <p:attrNameLst>
                                          <p:attrName>style.visibility</p:attrName>
                                        </p:attrNameLst>
                                      </p:cBhvr>
                                      <p:to>
                                        <p:strVal val="visible"/>
                                      </p:to>
                                    </p:set>
                                    <p:animEffect transition="in" filter="dissolve">
                                      <p:cBhvr>
                                        <p:cTn id="35" dur="1000"/>
                                        <p:tgtEl>
                                          <p:spTgt spid="317449"/>
                                        </p:tgtEl>
                                      </p:cBhvr>
                                    </p:animEffect>
                                  </p:childTnLst>
                                </p:cTn>
                              </p:par>
                            </p:childTnLst>
                          </p:cTn>
                        </p:par>
                        <p:par>
                          <p:cTn id="36" fill="hold" nodeType="afterGroup">
                            <p:stCondLst>
                              <p:cond delay="8500"/>
                            </p:stCondLst>
                            <p:childTnLst>
                              <p:par>
                                <p:cTn id="37" presetID="2" presetClass="entr" presetSubtype="8" fill="hold" grpId="0" nodeType="afterEffect">
                                  <p:stCondLst>
                                    <p:cond delay="0"/>
                                  </p:stCondLst>
                                  <p:childTnLst>
                                    <p:set>
                                      <p:cBhvr>
                                        <p:cTn id="38" dur="1" fill="hold">
                                          <p:stCondLst>
                                            <p:cond delay="0"/>
                                          </p:stCondLst>
                                        </p:cTn>
                                        <p:tgtEl>
                                          <p:spTgt spid="317446"/>
                                        </p:tgtEl>
                                        <p:attrNameLst>
                                          <p:attrName>style.visibility</p:attrName>
                                        </p:attrNameLst>
                                      </p:cBhvr>
                                      <p:to>
                                        <p:strVal val="visible"/>
                                      </p:to>
                                    </p:set>
                                    <p:anim calcmode="lin" valueType="num">
                                      <p:cBhvr additive="base">
                                        <p:cTn id="39" dur="2000" fill="hold"/>
                                        <p:tgtEl>
                                          <p:spTgt spid="317446"/>
                                        </p:tgtEl>
                                        <p:attrNameLst>
                                          <p:attrName>ppt_x</p:attrName>
                                        </p:attrNameLst>
                                      </p:cBhvr>
                                      <p:tavLst>
                                        <p:tav tm="0">
                                          <p:val>
                                            <p:strVal val="0-#ppt_w/2"/>
                                          </p:val>
                                        </p:tav>
                                        <p:tav tm="100000">
                                          <p:val>
                                            <p:strVal val="#ppt_x"/>
                                          </p:val>
                                        </p:tav>
                                      </p:tavLst>
                                    </p:anim>
                                    <p:anim calcmode="lin" valueType="num">
                                      <p:cBhvr additive="base">
                                        <p:cTn id="40" dur="2000" fill="hold"/>
                                        <p:tgtEl>
                                          <p:spTgt spid="317446"/>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10500"/>
                            </p:stCondLst>
                            <p:childTnLst>
                              <p:par>
                                <p:cTn id="42" presetID="2" presetClass="entr" presetSubtype="2" fill="hold" grpId="0" nodeType="afterEffect">
                                  <p:stCondLst>
                                    <p:cond delay="0"/>
                                  </p:stCondLst>
                                  <p:childTnLst>
                                    <p:set>
                                      <p:cBhvr>
                                        <p:cTn id="43" dur="1" fill="hold">
                                          <p:stCondLst>
                                            <p:cond delay="0"/>
                                          </p:stCondLst>
                                        </p:cTn>
                                        <p:tgtEl>
                                          <p:spTgt spid="317450"/>
                                        </p:tgtEl>
                                        <p:attrNameLst>
                                          <p:attrName>style.visibility</p:attrName>
                                        </p:attrNameLst>
                                      </p:cBhvr>
                                      <p:to>
                                        <p:strVal val="visible"/>
                                      </p:to>
                                    </p:set>
                                    <p:anim calcmode="lin" valueType="num">
                                      <p:cBhvr additive="base">
                                        <p:cTn id="44" dur="2000" fill="hold"/>
                                        <p:tgtEl>
                                          <p:spTgt spid="317450"/>
                                        </p:tgtEl>
                                        <p:attrNameLst>
                                          <p:attrName>ppt_x</p:attrName>
                                        </p:attrNameLst>
                                      </p:cBhvr>
                                      <p:tavLst>
                                        <p:tav tm="0">
                                          <p:val>
                                            <p:strVal val="1+#ppt_w/2"/>
                                          </p:val>
                                        </p:tav>
                                        <p:tav tm="100000">
                                          <p:val>
                                            <p:strVal val="#ppt_x"/>
                                          </p:val>
                                        </p:tav>
                                      </p:tavLst>
                                    </p:anim>
                                    <p:anim calcmode="lin" valueType="num">
                                      <p:cBhvr additive="base">
                                        <p:cTn id="45" dur="2000" fill="hold"/>
                                        <p:tgtEl>
                                          <p:spTgt spid="3174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2" grpId="0" animBg="1" autoUpdateAnimBg="0"/>
      <p:bldP spid="317443" grpId="0" animBg="1" autoUpdateAnimBg="0"/>
      <p:bldP spid="317444" grpId="0" animBg="1" autoUpdateAnimBg="0"/>
      <p:bldP spid="317445" grpId="0" animBg="1" autoUpdateAnimBg="0"/>
      <p:bldP spid="317446" grpId="0" animBg="1" autoUpdateAnimBg="0"/>
      <p:bldP spid="317447" grpId="0" animBg="1"/>
      <p:bldP spid="317448" grpId="0" animBg="1"/>
      <p:bldP spid="317449" grpId="0" animBg="1"/>
      <p:bldP spid="3174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0">
                <a:srgbClr val="183357">
                  <a:shade val="30000"/>
                  <a:satMod val="115000"/>
                </a:srgbClr>
              </a:gs>
              <a:gs pos="50000">
                <a:srgbClr val="183357">
                  <a:shade val="67500"/>
                  <a:satMod val="115000"/>
                </a:srgbClr>
              </a:gs>
              <a:gs pos="100000">
                <a:srgbClr val="18335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2" cstate="print">
            <a:extLst>
              <a:ext uri="{28A0092B-C50C-407E-A947-70E740481C1C}">
                <a14:useLocalDpi xmlns:a14="http://schemas.microsoft.com/office/drawing/2010/main" val="0"/>
              </a:ext>
            </a:extLst>
          </a:blip>
          <a:srcRect l="40596" t="50342" r="29261" b="18562"/>
          <a:stretch/>
        </p:blipFill>
        <p:spPr>
          <a:xfrm>
            <a:off x="595945" y="1733550"/>
            <a:ext cx="4487394" cy="3490196"/>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075" y="2728872"/>
            <a:ext cx="1406003" cy="1240591"/>
          </a:xfrm>
          <a:prstGeom prst="rect">
            <a:avLst/>
          </a:prstGeom>
        </p:spPr>
      </p:pic>
      <p:sp>
        <p:nvSpPr>
          <p:cNvPr id="9" name="Elipse 8"/>
          <p:cNvSpPr/>
          <p:nvPr/>
        </p:nvSpPr>
        <p:spPr>
          <a:xfrm>
            <a:off x="5057482" y="2556386"/>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pic>
        <p:nvPicPr>
          <p:cNvPr id="33" name="Imagen 32"/>
          <p:cNvPicPr>
            <a:picLocks noChangeAspect="1"/>
          </p:cNvPicPr>
          <p:nvPr/>
        </p:nvPicPr>
        <p:blipFill rotWithShape="1">
          <a:blip r:embed="rId4" cstate="print">
            <a:extLst>
              <a:ext uri="{28A0092B-C50C-407E-A947-70E740481C1C}">
                <a14:useLocalDpi xmlns:a14="http://schemas.microsoft.com/office/drawing/2010/main" val="0"/>
              </a:ext>
            </a:extLst>
          </a:blip>
          <a:srcRect l="61197" b="42993"/>
          <a:stretch/>
        </p:blipFill>
        <p:spPr>
          <a:xfrm>
            <a:off x="2321746" y="99756"/>
            <a:ext cx="1647034" cy="1824294"/>
          </a:xfrm>
          <a:prstGeom prst="rect">
            <a:avLst/>
          </a:prstGeom>
        </p:spPr>
      </p:pic>
      <p:pic>
        <p:nvPicPr>
          <p:cNvPr id="34" name="Imagen 33"/>
          <p:cNvPicPr>
            <a:picLocks noChangeAspect="1"/>
          </p:cNvPicPr>
          <p:nvPr/>
        </p:nvPicPr>
        <p:blipFill rotWithShape="1">
          <a:blip r:embed="rId5" cstate="print">
            <a:extLst>
              <a:ext uri="{28A0092B-C50C-407E-A947-70E740481C1C}">
                <a14:useLocalDpi xmlns:a14="http://schemas.microsoft.com/office/drawing/2010/main" val="0"/>
              </a:ext>
            </a:extLst>
          </a:blip>
          <a:srcRect l="61197" t="82686" b="-3359"/>
          <a:stretch/>
        </p:blipFill>
        <p:spPr>
          <a:xfrm>
            <a:off x="3184612" y="1295400"/>
            <a:ext cx="1399170" cy="561975"/>
          </a:xfrm>
          <a:prstGeom prst="rect">
            <a:avLst/>
          </a:prstGeom>
        </p:spPr>
      </p:pic>
      <p:pic>
        <p:nvPicPr>
          <p:cNvPr id="35" name="Imagen 34"/>
          <p:cNvPicPr>
            <a:picLocks noChangeAspect="1"/>
          </p:cNvPicPr>
          <p:nvPr/>
        </p:nvPicPr>
        <p:blipFill rotWithShape="1">
          <a:blip r:embed="rId6"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2" name="CuadroTexto 21">
            <a:extLst>
              <a:ext uri="{FF2B5EF4-FFF2-40B4-BE49-F238E27FC236}">
                <a16:creationId xmlns:a16="http://schemas.microsoft.com/office/drawing/2014/main" id="{FB207B56-663E-94B0-DCAD-EE4CE7B479FF}"/>
              </a:ext>
            </a:extLst>
          </p:cNvPr>
          <p:cNvSpPr txBox="1"/>
          <p:nvPr/>
        </p:nvSpPr>
        <p:spPr>
          <a:xfrm>
            <a:off x="5955612" y="3464551"/>
            <a:ext cx="3731167" cy="338554"/>
          </a:xfrm>
          <a:prstGeom prst="rect">
            <a:avLst/>
          </a:prstGeom>
          <a:noFill/>
        </p:spPr>
        <p:txBody>
          <a:bodyPr wrap="square" rtlCol="0">
            <a:spAutoFit/>
          </a:bodyPr>
          <a:lstStyle/>
          <a:p>
            <a:r>
              <a:rPr lang="es-MX" sz="1600" b="1" dirty="0">
                <a:latin typeface="Arial" panose="020B0604020202020204" pitchFamily="34" charset="0"/>
                <a:cs typeface="Arial" panose="020B0604020202020204" pitchFamily="34" charset="0"/>
              </a:rPr>
              <a:t>CONCEPTOS</a:t>
            </a:r>
            <a:endParaRPr lang="en-US" sz="1600" b="1" dirty="0">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CFC6302C-B574-588A-AD9B-A2DF91461073}"/>
              </a:ext>
            </a:extLst>
          </p:cNvPr>
          <p:cNvSpPr txBox="1"/>
          <p:nvPr/>
        </p:nvSpPr>
        <p:spPr>
          <a:xfrm>
            <a:off x="5976689" y="4201677"/>
            <a:ext cx="3417402" cy="338554"/>
          </a:xfrm>
          <a:prstGeom prst="rect">
            <a:avLst/>
          </a:prstGeom>
          <a:noFill/>
        </p:spPr>
        <p:txBody>
          <a:bodyPr wrap="square" rtlCol="0">
            <a:spAutoFit/>
          </a:bodyPr>
          <a:lstStyle/>
          <a:p>
            <a:r>
              <a:rPr lang="es-MX" sz="1600" b="1" dirty="0">
                <a:latin typeface="Arial" panose="020B0604020202020204" pitchFamily="34" charset="0"/>
                <a:cs typeface="Arial" panose="020B0604020202020204" pitchFamily="34" charset="0"/>
              </a:rPr>
              <a:t>EJEMPLOS</a:t>
            </a:r>
            <a:endParaRPr lang="en-US" sz="1600" b="1" dirty="0">
              <a:latin typeface="Arial" panose="020B0604020202020204" pitchFamily="34" charset="0"/>
              <a:cs typeface="Arial" panose="020B0604020202020204" pitchFamily="34" charset="0"/>
            </a:endParaRPr>
          </a:p>
        </p:txBody>
      </p:sp>
      <p:sp>
        <p:nvSpPr>
          <p:cNvPr id="27" name="CuadroTexto 26">
            <a:extLst>
              <a:ext uri="{FF2B5EF4-FFF2-40B4-BE49-F238E27FC236}">
                <a16:creationId xmlns:a16="http://schemas.microsoft.com/office/drawing/2014/main" id="{7C0B2747-D049-9108-554E-FB4F0A65C697}"/>
              </a:ext>
            </a:extLst>
          </p:cNvPr>
          <p:cNvSpPr txBox="1"/>
          <p:nvPr/>
        </p:nvSpPr>
        <p:spPr>
          <a:xfrm>
            <a:off x="5442050" y="1894224"/>
            <a:ext cx="2714805" cy="369332"/>
          </a:xfrm>
          <a:prstGeom prst="rect">
            <a:avLst/>
          </a:prstGeom>
          <a:noFill/>
        </p:spPr>
        <p:txBody>
          <a:bodyPr wrap="square" rtlCol="0">
            <a:spAutoFit/>
          </a:bodyPr>
          <a:lstStyle/>
          <a:p>
            <a:r>
              <a:rPr lang="es-MX" b="1" dirty="0">
                <a:latin typeface="Arial" panose="020B0604020202020204" pitchFamily="34" charset="0"/>
                <a:cs typeface="Arial" panose="020B0604020202020204" pitchFamily="34" charset="0"/>
              </a:rPr>
              <a:t>INDICE</a:t>
            </a:r>
            <a:endParaRPr lang="en-US" b="1" dirty="0">
              <a:latin typeface="Arial" panose="020B0604020202020204" pitchFamily="34" charset="0"/>
              <a:cs typeface="Arial" panose="020B0604020202020204" pitchFamily="34" charset="0"/>
            </a:endParaRPr>
          </a:p>
        </p:txBody>
      </p:sp>
      <p:sp>
        <p:nvSpPr>
          <p:cNvPr id="28" name="CuadroTexto 27">
            <a:extLst>
              <a:ext uri="{FF2B5EF4-FFF2-40B4-BE49-F238E27FC236}">
                <a16:creationId xmlns:a16="http://schemas.microsoft.com/office/drawing/2014/main" id="{C3972832-AB0C-293B-477C-4986A763D458}"/>
              </a:ext>
            </a:extLst>
          </p:cNvPr>
          <p:cNvSpPr txBox="1"/>
          <p:nvPr/>
        </p:nvSpPr>
        <p:spPr>
          <a:xfrm>
            <a:off x="5955612" y="2718167"/>
            <a:ext cx="3200741" cy="584775"/>
          </a:xfrm>
          <a:prstGeom prst="rect">
            <a:avLst/>
          </a:prstGeom>
          <a:noFill/>
        </p:spPr>
        <p:txBody>
          <a:bodyPr wrap="square" rtlCol="0">
            <a:spAutoFit/>
          </a:bodyPr>
          <a:lstStyle/>
          <a:p>
            <a:r>
              <a:rPr lang="es-MX" sz="1600" b="1" dirty="0">
                <a:latin typeface="Arial" panose="020B0604020202020204" pitchFamily="34" charset="0"/>
                <a:cs typeface="Arial" panose="020B0604020202020204" pitchFamily="34" charset="0"/>
              </a:rPr>
              <a:t>DESARROLLAR A LAS PERSONAS</a:t>
            </a:r>
          </a:p>
        </p:txBody>
      </p:sp>
      <p:sp>
        <p:nvSpPr>
          <p:cNvPr id="29" name="CuadroTexto 28">
            <a:extLst>
              <a:ext uri="{FF2B5EF4-FFF2-40B4-BE49-F238E27FC236}">
                <a16:creationId xmlns:a16="http://schemas.microsoft.com/office/drawing/2014/main" id="{55FD28A4-EDDB-7E8E-4DB2-F7779029DFF3}"/>
              </a:ext>
            </a:extLst>
          </p:cNvPr>
          <p:cNvSpPr txBox="1"/>
          <p:nvPr/>
        </p:nvSpPr>
        <p:spPr>
          <a:xfrm>
            <a:off x="5983845" y="4899355"/>
            <a:ext cx="3417402" cy="338554"/>
          </a:xfrm>
          <a:prstGeom prst="rect">
            <a:avLst/>
          </a:prstGeom>
          <a:noFill/>
        </p:spPr>
        <p:txBody>
          <a:bodyPr wrap="square" rtlCol="0">
            <a:spAutoFit/>
          </a:bodyPr>
          <a:lstStyle/>
          <a:p>
            <a:r>
              <a:rPr lang="es-MX" sz="1600" b="1" dirty="0">
                <a:latin typeface="Arial" panose="020B0604020202020204" pitchFamily="34" charset="0"/>
                <a:cs typeface="Arial" panose="020B0604020202020204" pitchFamily="34" charset="0"/>
              </a:rPr>
              <a:t>CONCLUSIONES</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178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855345" y="530008"/>
            <a:ext cx="6125732" cy="400110"/>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TIPOS DE CAPACITACIÓN</a:t>
            </a:r>
          </a:p>
        </p:txBody>
      </p:sp>
      <p:sp>
        <p:nvSpPr>
          <p:cNvPr id="8" name="CuadroTexto 7">
            <a:extLst>
              <a:ext uri="{FF2B5EF4-FFF2-40B4-BE49-F238E27FC236}">
                <a16:creationId xmlns:a16="http://schemas.microsoft.com/office/drawing/2014/main" id="{12CDF3CD-6F9A-441A-855E-B92590C6D221}"/>
              </a:ext>
            </a:extLst>
          </p:cNvPr>
          <p:cNvSpPr txBox="1"/>
          <p:nvPr/>
        </p:nvSpPr>
        <p:spPr>
          <a:xfrm>
            <a:off x="1162923" y="1528171"/>
            <a:ext cx="7177831" cy="4524315"/>
          </a:xfrm>
          <a:prstGeom prst="rect">
            <a:avLst/>
          </a:prstGeom>
          <a:noFill/>
        </p:spPr>
        <p:txBody>
          <a:bodyPr wrap="square">
            <a:spAutoFit/>
          </a:bodyPr>
          <a:lstStyle/>
          <a:p>
            <a:pPr marL="285750" indent="-285750" algn="just">
              <a:buFont typeface="Arial" panose="020B0604020202020204" pitchFamily="34" charset="0"/>
              <a:buChar char="•"/>
            </a:pPr>
            <a:r>
              <a:rPr lang="es-ES" b="1" i="0" dirty="0">
                <a:solidFill>
                  <a:srgbClr val="122959"/>
                </a:solidFill>
                <a:effectLst/>
                <a:latin typeface="Arial" panose="020B0604020202020204" pitchFamily="34" charset="0"/>
                <a:cs typeface="Arial" panose="020B0604020202020204" pitchFamily="34" charset="0"/>
              </a:rPr>
              <a:t>Capacitación laboral de conocimiento operativo: </a:t>
            </a:r>
            <a:r>
              <a:rPr lang="es-ES" i="0" dirty="0">
                <a:solidFill>
                  <a:srgbClr val="122959"/>
                </a:solidFill>
                <a:effectLst/>
                <a:latin typeface="Arial" panose="020B0604020202020204" pitchFamily="34" charset="0"/>
                <a:cs typeface="Arial" panose="020B0604020202020204" pitchFamily="34" charset="0"/>
              </a:rPr>
              <a:t>Esta capacitación laboral se basa en habilidades, métodos de trabajo y herramientas orientados a fomentar el desarrollo del empleado, para contribuir a su crecimiento con el objetivo de mejorar su productividad a través de tareas conocidas o nuevas funciones dentro de la organización.</a:t>
            </a:r>
          </a:p>
          <a:p>
            <a:pPr algn="just"/>
            <a:endParaRPr lang="es-ES" i="0" dirty="0">
              <a:solidFill>
                <a:srgbClr val="122959"/>
              </a:solidFill>
              <a:effectLst/>
              <a:latin typeface="Arial" panose="020B0604020202020204" pitchFamily="34" charset="0"/>
              <a:cs typeface="Arial" panose="020B0604020202020204" pitchFamily="34" charset="0"/>
            </a:endParaRPr>
          </a:p>
          <a:p>
            <a:pPr algn="just"/>
            <a:endParaRPr lang="es-ES" dirty="0">
              <a:solidFill>
                <a:srgbClr val="122959"/>
              </a:solidFill>
              <a:latin typeface="Arial" panose="020B0604020202020204" pitchFamily="34" charset="0"/>
              <a:cs typeface="Arial" panose="020B0604020202020204" pitchFamily="34" charset="0"/>
            </a:endParaRPr>
          </a:p>
          <a:p>
            <a:pPr algn="just"/>
            <a:endParaRPr lang="es-ES" i="0" dirty="0">
              <a:solidFill>
                <a:srgbClr val="122959"/>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b="1" i="0" dirty="0">
                <a:solidFill>
                  <a:srgbClr val="122959"/>
                </a:solidFill>
                <a:effectLst/>
                <a:latin typeface="Arial" panose="020B0604020202020204" pitchFamily="34" charset="0"/>
                <a:cs typeface="Arial" panose="020B0604020202020204" pitchFamily="34" charset="0"/>
              </a:rPr>
              <a:t>Conocimiento proactivo: </a:t>
            </a:r>
            <a:r>
              <a:rPr lang="es-ES" i="0" dirty="0">
                <a:solidFill>
                  <a:srgbClr val="122959"/>
                </a:solidFill>
                <a:effectLst/>
                <a:latin typeface="Arial" panose="020B0604020202020204" pitchFamily="34" charset="0"/>
                <a:cs typeface="Arial" panose="020B0604020202020204" pitchFamily="34" charset="0"/>
              </a:rPr>
              <a:t>Este tipo de capacitación personal se basa en las fortalezas personales del empleado. A partir de ellas, se fomenta su desarrollo a través de distintos métodos. De esa manera, al trabajador se le brindan herramientas para anticipar escenarios, incrementar la competitividad dentro de la organización y aportar perspectiva e innovación al grupo de trabajo.</a:t>
            </a:r>
            <a:endParaRPr lang="es-ES" b="0" i="0" dirty="0">
              <a:solidFill>
                <a:srgbClr val="122959"/>
              </a:solidFill>
              <a:effectLst/>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7C2700B2-5598-375C-E30C-539E092E26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F1700DF5-9FB8-AFD8-5925-41288FA00F7C}"/>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959A5B01-8B62-3596-6706-6D271FE43F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1358751" y="-581939"/>
            <a:ext cx="1352276" cy="2365829"/>
          </a:xfrm>
          <a:prstGeom prst="rect">
            <a:avLst/>
          </a:prstGeom>
        </p:spPr>
      </p:pic>
      <p:pic>
        <p:nvPicPr>
          <p:cNvPr id="14" name="Imagen 13">
            <a:extLst>
              <a:ext uri="{FF2B5EF4-FFF2-40B4-BE49-F238E27FC236}">
                <a16:creationId xmlns:a16="http://schemas.microsoft.com/office/drawing/2014/main" id="{09FC9402-46EE-48F8-12C3-CEA5B9E902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3710002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855345" y="530008"/>
            <a:ext cx="6125732" cy="400110"/>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TIPOS DE CAPACITACIÓN</a:t>
            </a:r>
          </a:p>
        </p:txBody>
      </p:sp>
      <p:sp>
        <p:nvSpPr>
          <p:cNvPr id="8" name="CuadroTexto 7">
            <a:extLst>
              <a:ext uri="{FF2B5EF4-FFF2-40B4-BE49-F238E27FC236}">
                <a16:creationId xmlns:a16="http://schemas.microsoft.com/office/drawing/2014/main" id="{12CDF3CD-6F9A-441A-855E-B92590C6D221}"/>
              </a:ext>
            </a:extLst>
          </p:cNvPr>
          <p:cNvSpPr txBox="1"/>
          <p:nvPr/>
        </p:nvSpPr>
        <p:spPr>
          <a:xfrm>
            <a:off x="1171312" y="1783890"/>
            <a:ext cx="7177831" cy="3970318"/>
          </a:xfrm>
          <a:prstGeom prst="rect">
            <a:avLst/>
          </a:prstGeom>
          <a:noFill/>
        </p:spPr>
        <p:txBody>
          <a:bodyPr wrap="square">
            <a:spAutoFit/>
          </a:bodyPr>
          <a:lstStyle/>
          <a:p>
            <a:pPr marL="285750" indent="-285750" algn="just">
              <a:buFont typeface="Arial" panose="020B0604020202020204" pitchFamily="34" charset="0"/>
              <a:buChar char="•"/>
            </a:pPr>
            <a:r>
              <a:rPr lang="es-ES" b="1" i="0" dirty="0">
                <a:solidFill>
                  <a:srgbClr val="122959"/>
                </a:solidFill>
                <a:effectLst/>
                <a:latin typeface="Arial" panose="020B0604020202020204" pitchFamily="34" charset="0"/>
                <a:cs typeface="Arial" panose="020B0604020202020204" pitchFamily="34" charset="0"/>
              </a:rPr>
              <a:t>Capacitación laboral en conocimientos básicos: </a:t>
            </a:r>
            <a:r>
              <a:rPr lang="es-ES" i="0" dirty="0">
                <a:solidFill>
                  <a:srgbClr val="122959"/>
                </a:solidFill>
                <a:effectLst/>
                <a:latin typeface="Arial" panose="020B0604020202020204" pitchFamily="34" charset="0"/>
                <a:cs typeface="Arial" panose="020B0604020202020204" pitchFamily="34" charset="0"/>
              </a:rPr>
              <a:t>Esta capacitación de personal se centra en la inducción y capacitación básicas para desempeñar tareas sin que esto implique un cambio en la estructura de la organización. Se basa en reproductibilidad, información y formación de acuerdo con el puesto de trabajo.</a:t>
            </a:r>
          </a:p>
          <a:p>
            <a:pPr algn="just"/>
            <a:endParaRPr lang="es-ES" dirty="0">
              <a:solidFill>
                <a:srgbClr val="122959"/>
              </a:solidFill>
              <a:latin typeface="Arial" panose="020B0604020202020204" pitchFamily="34" charset="0"/>
              <a:cs typeface="Arial" panose="020B0604020202020204" pitchFamily="34" charset="0"/>
            </a:endParaRPr>
          </a:p>
          <a:p>
            <a:pPr algn="just"/>
            <a:endParaRPr lang="es-ES" i="0" dirty="0">
              <a:solidFill>
                <a:srgbClr val="122959"/>
              </a:solidFill>
              <a:effectLst/>
              <a:latin typeface="Arial" panose="020B0604020202020204" pitchFamily="34" charset="0"/>
              <a:cs typeface="Arial" panose="020B0604020202020204" pitchFamily="34" charset="0"/>
            </a:endParaRPr>
          </a:p>
          <a:p>
            <a:pPr algn="just"/>
            <a:endParaRPr lang="es-ES" dirty="0">
              <a:solidFill>
                <a:srgbClr val="122959"/>
              </a:solidFill>
              <a:latin typeface="Arial" panose="020B0604020202020204" pitchFamily="34" charset="0"/>
              <a:cs typeface="Arial" panose="020B0604020202020204" pitchFamily="34" charset="0"/>
            </a:endParaRPr>
          </a:p>
          <a:p>
            <a:pPr algn="just"/>
            <a:endParaRPr lang="es-ES" i="0" dirty="0">
              <a:solidFill>
                <a:srgbClr val="122959"/>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b="1" i="0" dirty="0">
                <a:solidFill>
                  <a:srgbClr val="122959"/>
                </a:solidFill>
                <a:effectLst/>
                <a:latin typeface="Arial" panose="020B0604020202020204" pitchFamily="34" charset="0"/>
                <a:cs typeface="Arial" panose="020B0604020202020204" pitchFamily="34" charset="0"/>
              </a:rPr>
              <a:t>Conocimientos clave: </a:t>
            </a:r>
            <a:r>
              <a:rPr lang="es-ES" i="0" dirty="0">
                <a:solidFill>
                  <a:srgbClr val="122959"/>
                </a:solidFill>
                <a:effectLst/>
                <a:latin typeface="Arial" panose="020B0604020202020204" pitchFamily="34" charset="0"/>
                <a:cs typeface="Arial" panose="020B0604020202020204" pitchFamily="34" charset="0"/>
              </a:rPr>
              <a:t>Los conocimientos clave son aquellos que aportan un factor diferenciador dentro la organización. Este tipo de capacitación laboral debe ser prioritaria dentro de la empresa, ya que le permite diferenciarse dentro de un mercado laboral cada vez más competitivo.</a:t>
            </a:r>
          </a:p>
        </p:txBody>
      </p:sp>
      <p:pic>
        <p:nvPicPr>
          <p:cNvPr id="10" name="Imagen 9">
            <a:extLst>
              <a:ext uri="{FF2B5EF4-FFF2-40B4-BE49-F238E27FC236}">
                <a16:creationId xmlns:a16="http://schemas.microsoft.com/office/drawing/2014/main" id="{7C2700B2-5598-375C-E30C-539E092E26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F1700DF5-9FB8-AFD8-5925-41288FA00F7C}"/>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959A5B01-8B62-3596-6706-6D271FE43F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1358751" y="-581939"/>
            <a:ext cx="1352276" cy="2365829"/>
          </a:xfrm>
          <a:prstGeom prst="rect">
            <a:avLst/>
          </a:prstGeom>
        </p:spPr>
      </p:pic>
      <p:pic>
        <p:nvPicPr>
          <p:cNvPr id="14" name="Imagen 13">
            <a:extLst>
              <a:ext uri="{FF2B5EF4-FFF2-40B4-BE49-F238E27FC236}">
                <a16:creationId xmlns:a16="http://schemas.microsoft.com/office/drawing/2014/main" id="{09FC9402-46EE-48F8-12C3-CEA5B9E902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2899343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855345" y="530008"/>
            <a:ext cx="6125732" cy="400110"/>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MODALIDADES DE CAPACITACIÓN</a:t>
            </a:r>
          </a:p>
        </p:txBody>
      </p:sp>
      <p:sp>
        <p:nvSpPr>
          <p:cNvPr id="8" name="CuadroTexto 7">
            <a:extLst>
              <a:ext uri="{FF2B5EF4-FFF2-40B4-BE49-F238E27FC236}">
                <a16:creationId xmlns:a16="http://schemas.microsoft.com/office/drawing/2014/main" id="{12CDF3CD-6F9A-441A-855E-B92590C6D221}"/>
              </a:ext>
            </a:extLst>
          </p:cNvPr>
          <p:cNvSpPr txBox="1"/>
          <p:nvPr/>
        </p:nvSpPr>
        <p:spPr>
          <a:xfrm>
            <a:off x="1162923" y="1602467"/>
            <a:ext cx="7177831" cy="4770537"/>
          </a:xfrm>
          <a:prstGeom prst="rect">
            <a:avLst/>
          </a:prstGeom>
          <a:noFill/>
        </p:spPr>
        <p:txBody>
          <a:bodyPr wrap="square">
            <a:spAutoFit/>
          </a:bodyPr>
          <a:lstStyle/>
          <a:p>
            <a:pPr marL="285750" indent="-285750" algn="just">
              <a:buFont typeface="Arial" panose="020B0604020202020204" pitchFamily="34" charset="0"/>
              <a:buChar char="•"/>
            </a:pPr>
            <a:r>
              <a:rPr lang="es-ES" sz="1600" b="1" i="0" dirty="0">
                <a:solidFill>
                  <a:srgbClr val="122959"/>
                </a:solidFill>
                <a:effectLst/>
                <a:latin typeface="Arial" panose="020B0604020202020204" pitchFamily="34" charset="0"/>
                <a:cs typeface="Arial" panose="020B0604020202020204" pitchFamily="34" charset="0"/>
              </a:rPr>
              <a:t>Formación:</a:t>
            </a:r>
            <a:r>
              <a:rPr lang="es-ES" sz="1600" b="0" i="0" dirty="0">
                <a:solidFill>
                  <a:srgbClr val="122959"/>
                </a:solidFill>
                <a:effectLst/>
                <a:latin typeface="Arial" panose="020B0604020202020204" pitchFamily="34" charset="0"/>
                <a:cs typeface="Arial" panose="020B0604020202020204" pitchFamily="34" charset="0"/>
              </a:rPr>
              <a:t> Su propósito es impartir conocimientos básicos orientados a proporcionar  una visión general y amplia con relación al contexto de desenvolvimiento.</a:t>
            </a:r>
          </a:p>
          <a:p>
            <a:pPr marL="285750" indent="-285750" algn="just">
              <a:buFont typeface="Arial" panose="020B0604020202020204" pitchFamily="34" charset="0"/>
              <a:buChar char="•"/>
            </a:pPr>
            <a:endParaRPr lang="es-ES" sz="1600" b="0" i="0" dirty="0">
              <a:solidFill>
                <a:srgbClr val="122959"/>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i="0" dirty="0">
                <a:solidFill>
                  <a:srgbClr val="122959"/>
                </a:solidFill>
                <a:effectLst/>
                <a:latin typeface="Arial" panose="020B0604020202020204" pitchFamily="34" charset="0"/>
                <a:cs typeface="Arial" panose="020B0604020202020204" pitchFamily="34" charset="0"/>
              </a:rPr>
              <a:t>Actualización:</a:t>
            </a:r>
            <a:r>
              <a:rPr lang="es-ES" sz="1600" b="0" i="0" dirty="0">
                <a:solidFill>
                  <a:srgbClr val="122959"/>
                </a:solidFill>
                <a:effectLst/>
                <a:latin typeface="Arial" panose="020B0604020202020204" pitchFamily="34" charset="0"/>
                <a:cs typeface="Arial" panose="020B0604020202020204" pitchFamily="34" charset="0"/>
              </a:rPr>
              <a:t> Se orienta a proporcionar conocimientos y experiencias derivados de recientes avances científico – tecnológicos en una determinada actividad.</a:t>
            </a:r>
          </a:p>
          <a:p>
            <a:pPr marL="285750" indent="-285750" algn="just">
              <a:buFont typeface="Arial" panose="020B0604020202020204" pitchFamily="34" charset="0"/>
              <a:buChar char="•"/>
            </a:pPr>
            <a:endParaRPr lang="es-ES" sz="1600" b="0" i="0" dirty="0">
              <a:solidFill>
                <a:srgbClr val="122959"/>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i="0" dirty="0">
                <a:solidFill>
                  <a:srgbClr val="122959"/>
                </a:solidFill>
                <a:effectLst/>
                <a:latin typeface="Arial" panose="020B0604020202020204" pitchFamily="34" charset="0"/>
                <a:cs typeface="Arial" panose="020B0604020202020204" pitchFamily="34" charset="0"/>
              </a:rPr>
              <a:t>Especialización:</a:t>
            </a:r>
            <a:r>
              <a:rPr lang="es-ES" sz="1600" b="0" i="0" dirty="0">
                <a:solidFill>
                  <a:srgbClr val="122959"/>
                </a:solidFill>
                <a:effectLst/>
                <a:latin typeface="Arial" panose="020B0604020202020204" pitchFamily="34" charset="0"/>
                <a:cs typeface="Arial" panose="020B0604020202020204" pitchFamily="34" charset="0"/>
              </a:rPr>
              <a:t> Se orienta a la profundización y dominio de conocimientos y experiencias o al desarrollo de habilidades, respecto a un área determinada de actividad.</a:t>
            </a:r>
          </a:p>
          <a:p>
            <a:pPr marL="285750" indent="-285750" algn="just">
              <a:buFont typeface="Arial" panose="020B0604020202020204" pitchFamily="34" charset="0"/>
              <a:buChar char="•"/>
            </a:pPr>
            <a:endParaRPr lang="es-ES" sz="1600" b="0" i="0" dirty="0">
              <a:solidFill>
                <a:srgbClr val="122959"/>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i="0" dirty="0">
                <a:solidFill>
                  <a:srgbClr val="122959"/>
                </a:solidFill>
                <a:effectLst/>
                <a:latin typeface="Arial" panose="020B0604020202020204" pitchFamily="34" charset="0"/>
                <a:cs typeface="Arial" panose="020B0604020202020204" pitchFamily="34" charset="0"/>
              </a:rPr>
              <a:t>Perfeccionamiento:</a:t>
            </a:r>
            <a:r>
              <a:rPr lang="es-ES" sz="1600" b="0" i="0" dirty="0">
                <a:solidFill>
                  <a:srgbClr val="122959"/>
                </a:solidFill>
                <a:effectLst/>
                <a:latin typeface="Arial" panose="020B0604020202020204" pitchFamily="34" charset="0"/>
                <a:cs typeface="Arial" panose="020B0604020202020204" pitchFamily="34" charset="0"/>
              </a:rPr>
              <a:t> Se propone completar, ampliar o desarrollar el nivel de conocimientos y experiencias, a fin de potenciar el desempeño de funciones técnicas, profesionales, directivas o de gestión.</a:t>
            </a:r>
          </a:p>
          <a:p>
            <a:pPr marL="285750" indent="-285750" algn="just">
              <a:buFont typeface="Arial" panose="020B0604020202020204" pitchFamily="34" charset="0"/>
              <a:buChar char="•"/>
            </a:pPr>
            <a:endParaRPr lang="es-ES" sz="1600" b="0" i="0" dirty="0">
              <a:solidFill>
                <a:srgbClr val="122959"/>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i="0" dirty="0">
                <a:solidFill>
                  <a:srgbClr val="122959"/>
                </a:solidFill>
                <a:effectLst/>
                <a:latin typeface="Arial" panose="020B0604020202020204" pitchFamily="34" charset="0"/>
                <a:cs typeface="Arial" panose="020B0604020202020204" pitchFamily="34" charset="0"/>
              </a:rPr>
              <a:t>Complementación:</a:t>
            </a:r>
            <a:r>
              <a:rPr lang="es-ES" sz="1600" b="0" i="0" dirty="0">
                <a:solidFill>
                  <a:srgbClr val="122959"/>
                </a:solidFill>
                <a:effectLst/>
                <a:latin typeface="Arial" panose="020B0604020202020204" pitchFamily="34" charset="0"/>
                <a:cs typeface="Arial" panose="020B0604020202020204" pitchFamily="34" charset="0"/>
              </a:rPr>
              <a:t> Su propósito es reforzar la formación de  un colaborador que maneja solo parte de los  conocimientos o habilidades demandados por su puesto y requiere alcanzar el nivel que este exige.</a:t>
            </a:r>
          </a:p>
        </p:txBody>
      </p:sp>
      <p:pic>
        <p:nvPicPr>
          <p:cNvPr id="10" name="Imagen 9">
            <a:extLst>
              <a:ext uri="{FF2B5EF4-FFF2-40B4-BE49-F238E27FC236}">
                <a16:creationId xmlns:a16="http://schemas.microsoft.com/office/drawing/2014/main" id="{47A837D1-9274-63F1-4A04-296F3CC4A5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9F09E7CC-7FAF-531F-F2D3-FFCE66FBA9E1}"/>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1CDDDAEA-369D-4FD5-066A-E40C9ABFBF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29009E2A-0835-8AE9-AF69-4FDA8F0231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491130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736876" y="613436"/>
            <a:ext cx="6125732" cy="400110"/>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CRONOGRAMA DE CAPACITACIONES</a:t>
            </a:r>
          </a:p>
        </p:txBody>
      </p:sp>
      <p:pic>
        <p:nvPicPr>
          <p:cNvPr id="2" name="Imagen 1">
            <a:extLst>
              <a:ext uri="{FF2B5EF4-FFF2-40B4-BE49-F238E27FC236}">
                <a16:creationId xmlns:a16="http://schemas.microsoft.com/office/drawing/2014/main" id="{5B8407ED-05CD-4449-9C86-6B33AF6E9F91}"/>
              </a:ext>
            </a:extLst>
          </p:cNvPr>
          <p:cNvPicPr>
            <a:picLocks noChangeAspect="1"/>
          </p:cNvPicPr>
          <p:nvPr/>
        </p:nvPicPr>
        <p:blipFill>
          <a:blip r:embed="rId2"/>
          <a:stretch>
            <a:fillRect/>
          </a:stretch>
        </p:blipFill>
        <p:spPr>
          <a:xfrm>
            <a:off x="1709458" y="1447456"/>
            <a:ext cx="6153150" cy="3686175"/>
          </a:xfrm>
          <a:prstGeom prst="rect">
            <a:avLst/>
          </a:prstGeom>
        </p:spPr>
      </p:pic>
      <p:pic>
        <p:nvPicPr>
          <p:cNvPr id="8" name="Imagen 7">
            <a:extLst>
              <a:ext uri="{FF2B5EF4-FFF2-40B4-BE49-F238E27FC236}">
                <a16:creationId xmlns:a16="http://schemas.microsoft.com/office/drawing/2014/main" id="{80F27F03-0A26-6788-E776-9969E847D7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 name="Elipse 9">
            <a:extLst>
              <a:ext uri="{FF2B5EF4-FFF2-40B4-BE49-F238E27FC236}">
                <a16:creationId xmlns:a16="http://schemas.microsoft.com/office/drawing/2014/main" id="{64CB0A52-FF19-6775-E6CE-F0FB096B0984}"/>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D45F31F5-9FEB-A81C-A50B-B28CD347B8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3" name="Imagen 12">
            <a:extLst>
              <a:ext uri="{FF2B5EF4-FFF2-40B4-BE49-F238E27FC236}">
                <a16:creationId xmlns:a16="http://schemas.microsoft.com/office/drawing/2014/main" id="{97DC77F2-85EE-DDBB-BCC6-2268719F708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113633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143921" y="413381"/>
            <a:ext cx="6125732" cy="400110"/>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FACTORES QUE HAN MEJORADO</a:t>
            </a:r>
            <a:endParaRPr lang="en-US" sz="2000" b="1" dirty="0">
              <a:solidFill>
                <a:srgbClr val="123258"/>
              </a:solidFill>
              <a:latin typeface="Arial" panose="020B0604020202020204" pitchFamily="34" charset="0"/>
              <a:cs typeface="Arial" panose="020B0604020202020204" pitchFamily="34" charset="0"/>
            </a:endParaRPr>
          </a:p>
        </p:txBody>
      </p:sp>
      <p:pic>
        <p:nvPicPr>
          <p:cNvPr id="1026" name="Picture 2" descr="Resultados alcanzados tras la formación">
            <a:extLst>
              <a:ext uri="{FF2B5EF4-FFF2-40B4-BE49-F238E27FC236}">
                <a16:creationId xmlns:a16="http://schemas.microsoft.com/office/drawing/2014/main" id="{FED31655-FAD1-4FC9-B30A-0E5BB6AFE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79" y="2881925"/>
            <a:ext cx="8277225" cy="3476625"/>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FA634BE3-47F3-4899-BCB9-74C71A1A7D6D}"/>
              </a:ext>
            </a:extLst>
          </p:cNvPr>
          <p:cNvSpPr txBox="1"/>
          <p:nvPr/>
        </p:nvSpPr>
        <p:spPr>
          <a:xfrm>
            <a:off x="911563" y="1717513"/>
            <a:ext cx="7958441" cy="923330"/>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La percepción sobre el grado en que las empresa habían mejorado, atendiendo a ciertos aspectos, tras haber formado a sus trabajadores. Aspectos que fueron considerados como efectos positivos:</a:t>
            </a:r>
            <a:endParaRPr lang="es-CO" dirty="0">
              <a:solidFill>
                <a:srgbClr val="123258"/>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49B1FEE4-3B08-BA47-E5F8-563A78EA37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17B9750B-1C4C-5DAA-F355-C3CCE4F43107}"/>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F637D610-F804-1D22-93D1-6553C62976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506AB30F-9FB3-E83D-5A33-D060558D607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2847974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143921" y="413381"/>
            <a:ext cx="6125732" cy="707886"/>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¿Cómo hacer un plan de formación para empresas en 7 etapas?</a:t>
            </a:r>
            <a:endParaRPr lang="en-US" sz="2000" b="1" dirty="0">
              <a:solidFill>
                <a:srgbClr val="123258"/>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FA634BE3-47F3-4899-BCB9-74C71A1A7D6D}"/>
              </a:ext>
            </a:extLst>
          </p:cNvPr>
          <p:cNvSpPr txBox="1"/>
          <p:nvPr/>
        </p:nvSpPr>
        <p:spPr>
          <a:xfrm>
            <a:off x="911563" y="1717513"/>
            <a:ext cx="7958441" cy="1200329"/>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Los programas de formación requieren de una fase previa de análisis y diagnóstico que permita desarrollar efectivamente la competitividad de la estrategia. Una vez esta etapa se completa, el plan de formación se puede diseñar.</a:t>
            </a:r>
            <a:endParaRPr lang="es-CO" dirty="0">
              <a:solidFill>
                <a:srgbClr val="123258"/>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30B4FE0A-AF93-43D6-BC9B-EF20E84A4309}"/>
              </a:ext>
            </a:extLst>
          </p:cNvPr>
          <p:cNvPicPr>
            <a:picLocks noChangeAspect="1"/>
          </p:cNvPicPr>
          <p:nvPr/>
        </p:nvPicPr>
        <p:blipFill>
          <a:blip r:embed="rId2"/>
          <a:stretch>
            <a:fillRect/>
          </a:stretch>
        </p:blipFill>
        <p:spPr>
          <a:xfrm>
            <a:off x="1842783" y="2676088"/>
            <a:ext cx="6096000" cy="3636147"/>
          </a:xfrm>
          <a:prstGeom prst="rect">
            <a:avLst/>
          </a:prstGeom>
        </p:spPr>
      </p:pic>
      <p:pic>
        <p:nvPicPr>
          <p:cNvPr id="8" name="Imagen 7">
            <a:extLst>
              <a:ext uri="{FF2B5EF4-FFF2-40B4-BE49-F238E27FC236}">
                <a16:creationId xmlns:a16="http://schemas.microsoft.com/office/drawing/2014/main" id="{C055E2FB-1EAE-D71B-9005-0339D23728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B4B37040-4CD6-BCB5-52CD-3168951924D6}"/>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A46FEEFC-E7B2-4BF4-08F6-ECD1124EDEA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2015D1CD-1CAB-2E43-B95E-4D569BBC488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1247395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736876" y="530008"/>
            <a:ext cx="6125732" cy="400110"/>
          </a:xfrm>
          <a:prstGeom prst="rect">
            <a:avLst/>
          </a:prstGeom>
          <a:noFill/>
        </p:spPr>
        <p:txBody>
          <a:bodyPr wrap="square" rtlCol="0">
            <a:spAutoFit/>
          </a:bodyPr>
          <a:lstStyle/>
          <a:p>
            <a:pPr algn="ctr"/>
            <a:r>
              <a:rPr lang="en-US" sz="2000" b="1" dirty="0">
                <a:solidFill>
                  <a:srgbClr val="123258"/>
                </a:solidFill>
                <a:latin typeface="Arial" panose="020B0604020202020204" pitchFamily="34" charset="0"/>
                <a:cs typeface="Arial" panose="020B0604020202020204" pitchFamily="34" charset="0"/>
              </a:rPr>
              <a:t>1. Analiza necesidades</a:t>
            </a:r>
          </a:p>
        </p:txBody>
      </p:sp>
      <p:sp>
        <p:nvSpPr>
          <p:cNvPr id="10" name="CuadroTexto 9">
            <a:extLst>
              <a:ext uri="{FF2B5EF4-FFF2-40B4-BE49-F238E27FC236}">
                <a16:creationId xmlns:a16="http://schemas.microsoft.com/office/drawing/2014/main" id="{FA634BE3-47F3-4899-BCB9-74C71A1A7D6D}"/>
              </a:ext>
            </a:extLst>
          </p:cNvPr>
          <p:cNvSpPr txBox="1"/>
          <p:nvPr/>
        </p:nvSpPr>
        <p:spPr>
          <a:xfrm>
            <a:off x="1012232" y="1485840"/>
            <a:ext cx="7628430" cy="3970318"/>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Entre las misiones del Director de Recursos Humanos se encuentra la de vigilar regularmente la evolución técnica, tecnológica y organizativa del sector de actividad de la empresa y del mercado en general.</a:t>
            </a:r>
          </a:p>
          <a:p>
            <a:pPr algn="just"/>
            <a:endParaRPr lang="es-ES" dirty="0">
              <a:solidFill>
                <a:srgbClr val="123258"/>
              </a:solidFill>
              <a:latin typeface="Arial" panose="020B0604020202020204" pitchFamily="34" charset="0"/>
              <a:cs typeface="Arial" panose="020B0604020202020204" pitchFamily="34" charset="0"/>
            </a:endParaRPr>
          </a:p>
          <a:p>
            <a:pPr algn="just"/>
            <a:r>
              <a:rPr lang="es-ES" dirty="0">
                <a:solidFill>
                  <a:srgbClr val="123258"/>
                </a:solidFill>
                <a:latin typeface="Arial" panose="020B0604020202020204" pitchFamily="34" charset="0"/>
                <a:cs typeface="Arial" panose="020B0604020202020204" pitchFamily="34" charset="0"/>
              </a:rPr>
              <a:t>Así mismo:</a:t>
            </a:r>
          </a:p>
          <a:p>
            <a:pPr algn="just"/>
            <a:endParaRPr lang="es-ES" dirty="0">
              <a:solidFill>
                <a:srgbClr val="123258"/>
              </a:solidFill>
              <a:latin typeface="Arial" panose="020B0604020202020204" pitchFamily="34" charset="0"/>
              <a:cs typeface="Arial" panose="020B0604020202020204" pitchFamily="34" charset="0"/>
            </a:endParaRPr>
          </a:p>
          <a:p>
            <a:pPr algn="just"/>
            <a:r>
              <a:rPr lang="es-ES" dirty="0">
                <a:solidFill>
                  <a:srgbClr val="123258"/>
                </a:solidFill>
                <a:latin typeface="Arial" panose="020B0604020202020204" pitchFamily="34" charset="0"/>
                <a:cs typeface="Arial" panose="020B0604020202020204" pitchFamily="34" charset="0"/>
              </a:rPr>
              <a:t>Definir qué personas deben ser capacitadas de manera prioritaria, a partir del análisis de acciones pasadas y sus resultados.</a:t>
            </a:r>
          </a:p>
          <a:p>
            <a:pPr algn="just"/>
            <a:endParaRPr lang="es-ES" dirty="0">
              <a:solidFill>
                <a:srgbClr val="123258"/>
              </a:solidFill>
              <a:latin typeface="Arial" panose="020B0604020202020204" pitchFamily="34" charset="0"/>
              <a:cs typeface="Arial" panose="020B0604020202020204" pitchFamily="34" charset="0"/>
            </a:endParaRPr>
          </a:p>
          <a:p>
            <a:pPr algn="just"/>
            <a:r>
              <a:rPr lang="es-ES" dirty="0">
                <a:solidFill>
                  <a:srgbClr val="123258"/>
                </a:solidFill>
                <a:latin typeface="Arial" panose="020B0604020202020204" pitchFamily="34" charset="0"/>
                <a:cs typeface="Arial" panose="020B0604020202020204" pitchFamily="34" charset="0"/>
              </a:rPr>
              <a:t>Establecer objetivos y acciones de formación a ser aplicados y/o elegidos en función de la urgencia de la situación y el presupuesto del que se dispone.</a:t>
            </a:r>
          </a:p>
          <a:p>
            <a:pPr algn="just"/>
            <a:r>
              <a:rPr lang="es-ES" dirty="0">
                <a:solidFill>
                  <a:srgbClr val="123258"/>
                </a:solidFill>
                <a:latin typeface="Arial" panose="020B0604020202020204" pitchFamily="34" charset="0"/>
                <a:cs typeface="Arial" panose="020B0604020202020204" pitchFamily="34" charset="0"/>
              </a:rPr>
              <a:t>Consultar anualmente al equipo, durante la entrevista profesional, para conocer sus necesidades de formación y deseo de capacitación.</a:t>
            </a:r>
            <a:endParaRPr lang="es-CO" dirty="0">
              <a:solidFill>
                <a:srgbClr val="123258"/>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395FA1D7-09ED-84F0-BE74-F044EBBB23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B2CF25DA-BAD6-E0F1-8D27-D9A98ECCD8CD}"/>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87DD1E8F-D24D-4659-64CD-0F80A9691C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8006226D-CFB3-ECD2-2A1D-4FA87AC836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3978824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736876" y="530008"/>
            <a:ext cx="6125732" cy="400110"/>
          </a:xfrm>
          <a:prstGeom prst="rect">
            <a:avLst/>
          </a:prstGeom>
          <a:noFill/>
        </p:spPr>
        <p:txBody>
          <a:bodyPr wrap="square" rtlCol="0">
            <a:spAutoFit/>
          </a:bodyPr>
          <a:lstStyle/>
          <a:p>
            <a:pPr algn="ctr"/>
            <a:r>
              <a:rPr lang="en-US" sz="2000" b="1" dirty="0">
                <a:solidFill>
                  <a:srgbClr val="123258"/>
                </a:solidFill>
                <a:latin typeface="Arial" panose="020B0604020202020204" pitchFamily="34" charset="0"/>
                <a:cs typeface="Arial" panose="020B0604020202020204" pitchFamily="34" charset="0"/>
              </a:rPr>
              <a:t>2. Definir Prioridades</a:t>
            </a:r>
          </a:p>
        </p:txBody>
      </p:sp>
      <p:sp>
        <p:nvSpPr>
          <p:cNvPr id="10" name="CuadroTexto 9">
            <a:extLst>
              <a:ext uri="{FF2B5EF4-FFF2-40B4-BE49-F238E27FC236}">
                <a16:creationId xmlns:a16="http://schemas.microsoft.com/office/drawing/2014/main" id="{FA634BE3-47F3-4899-BCB9-74C71A1A7D6D}"/>
              </a:ext>
            </a:extLst>
          </p:cNvPr>
          <p:cNvSpPr txBox="1"/>
          <p:nvPr/>
        </p:nvSpPr>
        <p:spPr>
          <a:xfrm>
            <a:off x="1012232" y="1485840"/>
            <a:ext cx="7628430" cy="2308324"/>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Para poder diseñar el plan de formación es necesario que definas:</a:t>
            </a:r>
          </a:p>
          <a:p>
            <a:pPr algn="just"/>
            <a:endParaRPr lang="es-ES" dirty="0">
              <a:solidFill>
                <a:srgbClr val="123258"/>
              </a:solidFill>
              <a:latin typeface="Arial" panose="020B0604020202020204" pitchFamily="34" charset="0"/>
              <a:cs typeface="Arial" panose="020B0604020202020204" pitchFamily="34" charset="0"/>
            </a:endParaRPr>
          </a:p>
          <a:p>
            <a:pPr algn="just"/>
            <a:r>
              <a:rPr lang="es-ES" b="1" dirty="0">
                <a:solidFill>
                  <a:srgbClr val="123258"/>
                </a:solidFill>
                <a:latin typeface="Arial" panose="020B0604020202020204" pitchFamily="34" charset="0"/>
                <a:cs typeface="Arial" panose="020B0604020202020204" pitchFamily="34" charset="0"/>
              </a:rPr>
              <a:t>El contenido:</a:t>
            </a:r>
          </a:p>
          <a:p>
            <a:pPr algn="just"/>
            <a:endParaRPr lang="es-ES" dirty="0">
              <a:solidFill>
                <a:srgbClr val="123258"/>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solidFill>
                  <a:srgbClr val="123258"/>
                </a:solidFill>
                <a:latin typeface="Arial" panose="020B0604020202020204" pitchFamily="34" charset="0"/>
                <a:cs typeface="Arial" panose="020B0604020202020204" pitchFamily="34" charset="0"/>
              </a:rPr>
              <a:t>conocimientos teóricos a tratar;</a:t>
            </a:r>
          </a:p>
          <a:p>
            <a:pPr marL="285750" indent="-285750" algn="just">
              <a:buFont typeface="Arial" panose="020B0604020202020204" pitchFamily="34" charset="0"/>
              <a:buChar char="•"/>
            </a:pPr>
            <a:r>
              <a:rPr lang="es-ES" dirty="0">
                <a:solidFill>
                  <a:srgbClr val="123258"/>
                </a:solidFill>
                <a:latin typeface="Arial" panose="020B0604020202020204" pitchFamily="34" charset="0"/>
                <a:cs typeface="Arial" panose="020B0604020202020204" pitchFamily="34" charset="0"/>
              </a:rPr>
              <a:t>si los temas a abordar pueden ser tratados por el personal interno de la empresa o si será necesario recurrir a agentes externos;</a:t>
            </a:r>
          </a:p>
          <a:p>
            <a:pPr marL="285750" indent="-285750" algn="just">
              <a:buFont typeface="Arial" panose="020B0604020202020204" pitchFamily="34" charset="0"/>
              <a:buChar char="•"/>
            </a:pPr>
            <a:r>
              <a:rPr lang="es-ES" dirty="0">
                <a:solidFill>
                  <a:srgbClr val="123258"/>
                </a:solidFill>
                <a:latin typeface="Arial" panose="020B0604020202020204" pitchFamily="34" charset="0"/>
                <a:cs typeface="Arial" panose="020B0604020202020204" pitchFamily="34" charset="0"/>
              </a:rPr>
              <a:t>si las formaciones conllevarán o no una certificación.</a:t>
            </a:r>
            <a:endParaRPr lang="es-CO" dirty="0">
              <a:solidFill>
                <a:srgbClr val="123258"/>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5C7C1273-4BC2-47D4-B5E5-266A22D263AB}"/>
              </a:ext>
            </a:extLst>
          </p:cNvPr>
          <p:cNvPicPr>
            <a:picLocks noChangeAspect="1"/>
          </p:cNvPicPr>
          <p:nvPr/>
        </p:nvPicPr>
        <p:blipFill>
          <a:blip r:embed="rId2"/>
          <a:stretch>
            <a:fillRect/>
          </a:stretch>
        </p:blipFill>
        <p:spPr>
          <a:xfrm>
            <a:off x="3232820" y="3904538"/>
            <a:ext cx="3763598" cy="2258159"/>
          </a:xfrm>
          <a:prstGeom prst="rect">
            <a:avLst/>
          </a:prstGeom>
        </p:spPr>
      </p:pic>
      <p:pic>
        <p:nvPicPr>
          <p:cNvPr id="8" name="Imagen 7">
            <a:extLst>
              <a:ext uri="{FF2B5EF4-FFF2-40B4-BE49-F238E27FC236}">
                <a16:creationId xmlns:a16="http://schemas.microsoft.com/office/drawing/2014/main" id="{D0FDA8DC-64F0-2F6B-3D68-E9D2E544D1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AAB7A397-B59A-EB1A-AFB6-2F659C353039}"/>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46378754-26C1-C269-8C83-0E7DE1C175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10FAACCF-F04C-7278-5984-CC4AE31EC0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2779268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FF1C1EF-1D2E-409C-875D-3DE177C1D34E}"/>
              </a:ext>
            </a:extLst>
          </p:cNvPr>
          <p:cNvPicPr>
            <a:picLocks noChangeAspect="1"/>
          </p:cNvPicPr>
          <p:nvPr/>
        </p:nvPicPr>
        <p:blipFill>
          <a:blip r:embed="rId2"/>
          <a:stretch>
            <a:fillRect/>
          </a:stretch>
        </p:blipFill>
        <p:spPr>
          <a:xfrm>
            <a:off x="6662458" y="3271706"/>
            <a:ext cx="2400300" cy="1814468"/>
          </a:xfrm>
          <a:prstGeom prst="rect">
            <a:avLst/>
          </a:prstGeom>
        </p:spPr>
      </p:pic>
      <p:sp>
        <p:nvSpPr>
          <p:cNvPr id="9" name="CuadroTexto 8">
            <a:extLst>
              <a:ext uri="{FF2B5EF4-FFF2-40B4-BE49-F238E27FC236}">
                <a16:creationId xmlns:a16="http://schemas.microsoft.com/office/drawing/2014/main" id="{E58C7B34-F0E2-4D0C-BB3D-9013489B79DE}"/>
              </a:ext>
            </a:extLst>
          </p:cNvPr>
          <p:cNvSpPr txBox="1"/>
          <p:nvPr/>
        </p:nvSpPr>
        <p:spPr>
          <a:xfrm>
            <a:off x="1736876" y="530008"/>
            <a:ext cx="6125732" cy="400110"/>
          </a:xfrm>
          <a:prstGeom prst="rect">
            <a:avLst/>
          </a:prstGeom>
          <a:noFill/>
        </p:spPr>
        <p:txBody>
          <a:bodyPr wrap="square" rtlCol="0">
            <a:spAutoFit/>
          </a:bodyPr>
          <a:lstStyle/>
          <a:p>
            <a:pPr algn="ctr"/>
            <a:r>
              <a:rPr lang="en-US" sz="2000" b="1" dirty="0">
                <a:solidFill>
                  <a:srgbClr val="123258"/>
                </a:solidFill>
                <a:latin typeface="Arial" panose="020B0604020202020204" pitchFamily="34" charset="0"/>
                <a:cs typeface="Arial" panose="020B0604020202020204" pitchFamily="34" charset="0"/>
              </a:rPr>
              <a:t>2. Definir Prioridades</a:t>
            </a:r>
          </a:p>
        </p:txBody>
      </p:sp>
      <p:sp>
        <p:nvSpPr>
          <p:cNvPr id="10" name="CuadroTexto 9">
            <a:extLst>
              <a:ext uri="{FF2B5EF4-FFF2-40B4-BE49-F238E27FC236}">
                <a16:creationId xmlns:a16="http://schemas.microsoft.com/office/drawing/2014/main" id="{FA634BE3-47F3-4899-BCB9-74C71A1A7D6D}"/>
              </a:ext>
            </a:extLst>
          </p:cNvPr>
          <p:cNvSpPr txBox="1"/>
          <p:nvPr/>
        </p:nvSpPr>
        <p:spPr>
          <a:xfrm>
            <a:off x="1012232" y="1485840"/>
            <a:ext cx="7628430" cy="3970318"/>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Para poder diseñar el plan de formación es necesario que definas:</a:t>
            </a:r>
          </a:p>
          <a:p>
            <a:pPr algn="just"/>
            <a:endParaRPr lang="es-ES" dirty="0">
              <a:solidFill>
                <a:srgbClr val="123258"/>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s-ES" b="1" i="0" dirty="0">
                <a:solidFill>
                  <a:srgbClr val="122959"/>
                </a:solidFill>
                <a:effectLst/>
                <a:latin typeface="Arial" panose="020B0604020202020204" pitchFamily="34" charset="0"/>
                <a:cs typeface="Arial" panose="020B0604020202020204" pitchFamily="34" charset="0"/>
              </a:rPr>
              <a:t>Las necesidades puntuales de aprendizaje</a:t>
            </a:r>
            <a:r>
              <a:rPr lang="es-ES" b="0" i="0" dirty="0">
                <a:solidFill>
                  <a:srgbClr val="122959"/>
                </a:solidFill>
                <a:effectLst/>
                <a:latin typeface="Arial" panose="020B0604020202020204" pitchFamily="34" charset="0"/>
                <a:cs typeface="Arial" panose="020B0604020202020204" pitchFamily="34" charset="0"/>
              </a:rPr>
              <a:t>:</a:t>
            </a:r>
          </a:p>
          <a:p>
            <a:pPr algn="l"/>
            <a:endParaRPr lang="es-ES" b="0" i="0" dirty="0">
              <a:solidFill>
                <a:srgbClr val="122959"/>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diferentes </a:t>
            </a:r>
            <a:r>
              <a:rPr lang="es-ES" b="1" i="0" dirty="0">
                <a:solidFill>
                  <a:srgbClr val="122959"/>
                </a:solidFill>
                <a:effectLst/>
                <a:latin typeface="Arial" panose="020B0604020202020204" pitchFamily="34" charset="0"/>
                <a:cs typeface="Arial" panose="020B0604020202020204" pitchFamily="34" charset="0"/>
              </a:rPr>
              <a:t>dispositivos de capacitación</a:t>
            </a:r>
            <a:r>
              <a:rPr lang="es-ES" b="0" i="0" dirty="0">
                <a:solidFill>
                  <a:srgbClr val="122959"/>
                </a:solidFill>
                <a:effectLst/>
                <a:latin typeface="Arial" panose="020B0604020202020204" pitchFamily="34" charset="0"/>
                <a:cs typeface="Arial" panose="020B0604020202020204" pitchFamily="34" charset="0"/>
              </a:rPr>
              <a:t> (presenciales o virtuales);</a:t>
            </a:r>
          </a:p>
          <a:p>
            <a:pPr marL="742950" lvl="1" indent="-285750" algn="l">
              <a:buFont typeface="Arial" panose="020B0604020202020204" pitchFamily="34" charset="0"/>
              <a:buChar char="•"/>
            </a:pPr>
            <a:r>
              <a:rPr lang="es-ES" b="1" i="0" dirty="0">
                <a:solidFill>
                  <a:srgbClr val="122959"/>
                </a:solidFill>
                <a:effectLst/>
                <a:latin typeface="Arial" panose="020B0604020202020204" pitchFamily="34" charset="0"/>
                <a:cs typeface="Arial" panose="020B0604020202020204" pitchFamily="34" charset="0"/>
              </a:rPr>
              <a:t>modalidades de formación</a:t>
            </a:r>
            <a:r>
              <a:rPr lang="es-ES" b="0" i="0" dirty="0">
                <a:solidFill>
                  <a:srgbClr val="122959"/>
                </a:solidFill>
                <a:effectLst/>
                <a:latin typeface="Arial" panose="020B0604020202020204" pitchFamily="34" charset="0"/>
                <a:cs typeface="Arial" panose="020B0604020202020204" pitchFamily="34" charset="0"/>
              </a:rPr>
              <a:t> (cursos en línea, ejercicios interactivos, fichas prácticas, etc.).</a:t>
            </a:r>
          </a:p>
          <a:p>
            <a:pPr lvl="1" algn="l"/>
            <a:endParaRPr lang="es-ES" b="0" i="0" dirty="0">
              <a:solidFill>
                <a:srgbClr val="122959"/>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s-ES" b="1" i="0" dirty="0">
                <a:solidFill>
                  <a:srgbClr val="122959"/>
                </a:solidFill>
                <a:effectLst/>
                <a:latin typeface="Arial" panose="020B0604020202020204" pitchFamily="34" charset="0"/>
                <a:cs typeface="Arial" panose="020B0604020202020204" pitchFamily="34" charset="0"/>
              </a:rPr>
              <a:t>El momento y el lugar</a:t>
            </a:r>
            <a:r>
              <a:rPr lang="es-ES" b="0" i="0" dirty="0">
                <a:solidFill>
                  <a:srgbClr val="122959"/>
                </a:solidFill>
                <a:effectLst/>
                <a:latin typeface="Arial" panose="020B0604020202020204" pitchFamily="34" charset="0"/>
                <a:cs typeface="Arial" panose="020B0604020202020204" pitchFamily="34" charset="0"/>
              </a:rPr>
              <a:t>:</a:t>
            </a:r>
          </a:p>
          <a:p>
            <a:pPr algn="l">
              <a:buFont typeface="Arial" panose="020B0604020202020204" pitchFamily="34" charset="0"/>
              <a:buChar char="•"/>
            </a:pPr>
            <a:endParaRPr lang="es-ES" b="0" i="0" dirty="0">
              <a:solidFill>
                <a:srgbClr val="122959"/>
              </a:solidFill>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si serán de carácter interno o externo;</a:t>
            </a:r>
          </a:p>
          <a:p>
            <a:pPr marL="742950" lvl="1" indent="-285750" algn="l">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durante la jornada laboral o fuera de ella;</a:t>
            </a:r>
          </a:p>
          <a:p>
            <a:pPr marL="742950" lvl="1" indent="-285750" algn="l">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de manera continua o repartidas a lo largo del mes.</a:t>
            </a:r>
          </a:p>
        </p:txBody>
      </p:sp>
      <p:pic>
        <p:nvPicPr>
          <p:cNvPr id="8" name="Imagen 7">
            <a:extLst>
              <a:ext uri="{FF2B5EF4-FFF2-40B4-BE49-F238E27FC236}">
                <a16:creationId xmlns:a16="http://schemas.microsoft.com/office/drawing/2014/main" id="{DB6AD892-DE01-33D6-679A-108B2AB9D9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AECE1789-1A4D-74C7-702E-2EAC44765132}"/>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DD81BD5B-9992-FB4F-7FC5-337ED636778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46288346-5AA0-2DF5-748A-EDD61377B2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244264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893999" y="517844"/>
            <a:ext cx="6125732" cy="400110"/>
          </a:xfrm>
          <a:prstGeom prst="rect">
            <a:avLst/>
          </a:prstGeom>
          <a:noFill/>
        </p:spPr>
        <p:txBody>
          <a:bodyPr wrap="square" rtlCol="0">
            <a:spAutoFit/>
          </a:bodyPr>
          <a:lstStyle/>
          <a:p>
            <a:pPr algn="ctr"/>
            <a:r>
              <a:rPr lang="en-US" sz="2000" b="1" dirty="0">
                <a:solidFill>
                  <a:srgbClr val="123258"/>
                </a:solidFill>
                <a:latin typeface="Arial" panose="020B0604020202020204" pitchFamily="34" charset="0"/>
                <a:cs typeface="Arial" panose="020B0604020202020204" pitchFamily="34" charset="0"/>
              </a:rPr>
              <a:t>3. Selecciona las formaciones</a:t>
            </a:r>
          </a:p>
        </p:txBody>
      </p:sp>
      <p:sp>
        <p:nvSpPr>
          <p:cNvPr id="10" name="CuadroTexto 9">
            <a:extLst>
              <a:ext uri="{FF2B5EF4-FFF2-40B4-BE49-F238E27FC236}">
                <a16:creationId xmlns:a16="http://schemas.microsoft.com/office/drawing/2014/main" id="{FA634BE3-47F3-4899-BCB9-74C71A1A7D6D}"/>
              </a:ext>
            </a:extLst>
          </p:cNvPr>
          <p:cNvSpPr txBox="1"/>
          <p:nvPr/>
        </p:nvSpPr>
        <p:spPr>
          <a:xfrm>
            <a:off x="966695" y="1299646"/>
            <a:ext cx="7628430" cy="3139321"/>
          </a:xfrm>
          <a:prstGeom prst="rect">
            <a:avLst/>
          </a:prstGeom>
          <a:noFill/>
        </p:spPr>
        <p:txBody>
          <a:bodyPr wrap="square">
            <a:spAutoFit/>
          </a:bodyPr>
          <a:lstStyle/>
          <a:p>
            <a:pPr algn="just"/>
            <a:r>
              <a:rPr lang="es-ES" b="0" i="0" dirty="0">
                <a:solidFill>
                  <a:srgbClr val="122959"/>
                </a:solidFill>
                <a:effectLst/>
                <a:latin typeface="Arial" panose="020B0604020202020204" pitchFamily="34" charset="0"/>
                <a:cs typeface="Arial" panose="020B0604020202020204" pitchFamily="34" charset="0"/>
              </a:rPr>
              <a:t>Para esto:</a:t>
            </a:r>
          </a:p>
          <a:p>
            <a:pPr algn="just"/>
            <a:endParaRPr lang="es-ES" b="0" i="0" dirty="0">
              <a:solidFill>
                <a:srgbClr val="122959"/>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Realiza una búsqueda de los diversos </a:t>
            </a:r>
            <a:r>
              <a:rPr lang="es-ES" b="1" i="0" dirty="0">
                <a:solidFill>
                  <a:srgbClr val="122959"/>
                </a:solidFill>
                <a:effectLst/>
                <a:latin typeface="Arial" panose="020B0604020202020204" pitchFamily="34" charset="0"/>
                <a:cs typeface="Arial" panose="020B0604020202020204" pitchFamily="34" charset="0"/>
              </a:rPr>
              <a:t>cursos de capacitación disponibles</a:t>
            </a:r>
            <a:r>
              <a:rPr lang="es-ES" b="0" i="0" dirty="0">
                <a:solidFill>
                  <a:srgbClr val="122959"/>
                </a:solidFill>
                <a:effectLst/>
                <a:latin typeface="Arial" panose="020B0604020202020204" pitchFamily="34" charset="0"/>
                <a:cs typeface="Arial" panose="020B0604020202020204" pitchFamily="34" charset="0"/>
              </a:rPr>
              <a:t>, los proveedores de servicios aprobados y en qué formato están disponibles.</a:t>
            </a:r>
          </a:p>
          <a:p>
            <a:pPr algn="just"/>
            <a:endParaRPr lang="es-ES" b="0" i="0" dirty="0">
              <a:solidFill>
                <a:srgbClr val="122959"/>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Consulta catálogos para conocer fechas, duración, costes, términos y condiciones (registro, certificaciones, etc.).</a:t>
            </a:r>
          </a:p>
          <a:p>
            <a:pPr algn="just"/>
            <a:endParaRPr lang="es-ES" b="0" i="0" dirty="0">
              <a:solidFill>
                <a:srgbClr val="122959"/>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Planifica y </a:t>
            </a:r>
            <a:r>
              <a:rPr lang="es-ES" b="1" i="0" dirty="0">
                <a:solidFill>
                  <a:srgbClr val="122959"/>
                </a:solidFill>
                <a:effectLst/>
                <a:latin typeface="Arial" panose="020B0604020202020204" pitchFamily="34" charset="0"/>
                <a:cs typeface="Arial" panose="020B0604020202020204" pitchFamily="34" charset="0"/>
              </a:rPr>
              <a:t>presupuesta las formaciones</a:t>
            </a:r>
            <a:r>
              <a:rPr lang="es-ES" b="0" i="0" dirty="0">
                <a:solidFill>
                  <a:srgbClr val="122959"/>
                </a:solidFill>
                <a:effectLst/>
                <a:latin typeface="Arial" panose="020B0604020202020204" pitchFamily="34" charset="0"/>
                <a:cs typeface="Arial" panose="020B0604020202020204" pitchFamily="34" charset="0"/>
              </a:rPr>
              <a:t>, sin olvidar los cursos de capacitación obligatorios (seguridad en el trabajo).</a:t>
            </a:r>
          </a:p>
        </p:txBody>
      </p:sp>
      <p:pic>
        <p:nvPicPr>
          <p:cNvPr id="2" name="Imagen 1">
            <a:extLst>
              <a:ext uri="{FF2B5EF4-FFF2-40B4-BE49-F238E27FC236}">
                <a16:creationId xmlns:a16="http://schemas.microsoft.com/office/drawing/2014/main" id="{420FCF69-E059-4E72-B74A-AD1CE04B879E}"/>
              </a:ext>
            </a:extLst>
          </p:cNvPr>
          <p:cNvPicPr>
            <a:picLocks noChangeAspect="1"/>
          </p:cNvPicPr>
          <p:nvPr/>
        </p:nvPicPr>
        <p:blipFill>
          <a:blip r:embed="rId2"/>
          <a:stretch>
            <a:fillRect/>
          </a:stretch>
        </p:blipFill>
        <p:spPr>
          <a:xfrm>
            <a:off x="6560191" y="4087032"/>
            <a:ext cx="2378742" cy="2347166"/>
          </a:xfrm>
          <a:prstGeom prst="rect">
            <a:avLst/>
          </a:prstGeom>
        </p:spPr>
      </p:pic>
      <p:pic>
        <p:nvPicPr>
          <p:cNvPr id="8" name="Imagen 7">
            <a:extLst>
              <a:ext uri="{FF2B5EF4-FFF2-40B4-BE49-F238E27FC236}">
                <a16:creationId xmlns:a16="http://schemas.microsoft.com/office/drawing/2014/main" id="{59DA738E-16ED-7CF4-4768-30DD865CDA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A5A258CC-C093-9023-0A52-B8246E5715EA}"/>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B8619E0-E64A-19DA-1902-1298A84E10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5454D4F8-EFC9-DC74-7751-77D3623D82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932294" y="4643213"/>
            <a:ext cx="3044843" cy="2309631"/>
          </a:xfrm>
          <a:prstGeom prst="rect">
            <a:avLst/>
          </a:prstGeom>
        </p:spPr>
      </p:pic>
    </p:spTree>
    <p:extLst>
      <p:ext uri="{BB962C8B-B14F-4D97-AF65-F5344CB8AC3E}">
        <p14:creationId xmlns:p14="http://schemas.microsoft.com/office/powerpoint/2010/main" val="1961564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cstate="print">
            <a:extLst>
              <a:ext uri="{28A0092B-C50C-407E-A947-70E740481C1C}">
                <a14:useLocalDpi xmlns:a14="http://schemas.microsoft.com/office/drawing/2010/main" val="0"/>
              </a:ext>
            </a:extLst>
          </a:blip>
          <a:srcRect l="33547" r="-1919"/>
          <a:stretch/>
        </p:blipFill>
        <p:spPr>
          <a:xfrm>
            <a:off x="0" y="-25401"/>
            <a:ext cx="6438900" cy="6883401"/>
          </a:xfrm>
          <a:prstGeom prst="rect">
            <a:avLst/>
          </a:prstGeom>
        </p:spPr>
      </p:pic>
      <p:sp>
        <p:nvSpPr>
          <p:cNvPr id="28" name="Rectángulo 27"/>
          <p:cNvSpPr/>
          <p:nvPr/>
        </p:nvSpPr>
        <p:spPr>
          <a:xfrm>
            <a:off x="-8792" y="0"/>
            <a:ext cx="7412891" cy="6858000"/>
          </a:xfrm>
          <a:prstGeom prst="rect">
            <a:avLst/>
          </a:prstGeom>
          <a:solidFill>
            <a:srgbClr val="4A318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raso 2"/>
          <p:cNvSpPr/>
          <p:nvPr/>
        </p:nvSpPr>
        <p:spPr>
          <a:xfrm rot="10800000">
            <a:off x="2301876" y="0"/>
            <a:ext cx="6858000" cy="6858000"/>
          </a:xfrm>
          <a:prstGeom prst="flowChartDelay">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113569" y="1851268"/>
            <a:ext cx="3313967" cy="3130062"/>
          </a:xfrm>
          <a:prstGeom prst="ellipse">
            <a:avLst/>
          </a:prstGeom>
          <a:solidFill>
            <a:srgbClr val="76CBF3">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73400" b="69101"/>
          <a:stretch/>
        </p:blipFill>
        <p:spPr>
          <a:xfrm>
            <a:off x="3303659" y="3367443"/>
            <a:ext cx="1468391" cy="2119086"/>
          </a:xfrm>
          <a:prstGeom prst="rect">
            <a:avLst/>
          </a:prstGeom>
        </p:spPr>
      </p:pic>
      <p:sp>
        <p:nvSpPr>
          <p:cNvPr id="11" name="CuadroTexto 10">
            <a:extLst>
              <a:ext uri="{FF2B5EF4-FFF2-40B4-BE49-F238E27FC236}">
                <a16:creationId xmlns:a16="http://schemas.microsoft.com/office/drawing/2014/main" id="{8BA93027-7119-CB81-9010-0DB5FB5E6283}"/>
              </a:ext>
            </a:extLst>
          </p:cNvPr>
          <p:cNvSpPr txBox="1"/>
          <p:nvPr/>
        </p:nvSpPr>
        <p:spPr>
          <a:xfrm>
            <a:off x="851685" y="2897736"/>
            <a:ext cx="3539215" cy="954107"/>
          </a:xfrm>
          <a:prstGeom prst="rect">
            <a:avLst/>
          </a:prstGeom>
          <a:noFill/>
        </p:spPr>
        <p:txBody>
          <a:bodyPr wrap="square" rtlCol="0">
            <a:spAutoFit/>
          </a:bodyPr>
          <a:lstStyle/>
          <a:p>
            <a:pPr algn="ctr"/>
            <a:r>
              <a:rPr lang="es-MX"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DESARROLLO A LAS PERSONAS</a:t>
            </a:r>
            <a:endPar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6D02EF0B-6122-CCAA-D60F-D88AFF223A17}"/>
              </a:ext>
            </a:extLst>
          </p:cNvPr>
          <p:cNvPicPr>
            <a:picLocks noChangeAspect="1"/>
          </p:cNvPicPr>
          <p:nvPr/>
        </p:nvPicPr>
        <p:blipFill>
          <a:blip r:embed="rId6"/>
          <a:stretch>
            <a:fillRect/>
          </a:stretch>
        </p:blipFill>
        <p:spPr>
          <a:xfrm>
            <a:off x="4772049" y="1777286"/>
            <a:ext cx="4246609" cy="3571875"/>
          </a:xfrm>
          <a:prstGeom prst="ellipse">
            <a:avLst/>
          </a:prstGeom>
          <a:ln>
            <a:noFill/>
          </a:ln>
          <a:effectLst>
            <a:softEdge rad="112500"/>
          </a:effectLst>
        </p:spPr>
      </p:pic>
    </p:spTree>
    <p:extLst>
      <p:ext uri="{BB962C8B-B14F-4D97-AF65-F5344CB8AC3E}">
        <p14:creationId xmlns:p14="http://schemas.microsoft.com/office/powerpoint/2010/main" val="2919341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736876" y="530008"/>
            <a:ext cx="6125732" cy="400110"/>
          </a:xfrm>
          <a:prstGeom prst="rect">
            <a:avLst/>
          </a:prstGeom>
          <a:noFill/>
        </p:spPr>
        <p:txBody>
          <a:bodyPr wrap="square" rtlCol="0">
            <a:spAutoFit/>
          </a:bodyPr>
          <a:lstStyle/>
          <a:p>
            <a:pPr algn="ctr"/>
            <a:r>
              <a:rPr lang="en-US" sz="2000" b="1" dirty="0">
                <a:solidFill>
                  <a:srgbClr val="123258"/>
                </a:solidFill>
                <a:latin typeface="Arial" panose="020B0604020202020204" pitchFamily="34" charset="0"/>
                <a:cs typeface="Arial" panose="020B0604020202020204" pitchFamily="34" charset="0"/>
              </a:rPr>
              <a:t>4. Comunica el plan</a:t>
            </a:r>
          </a:p>
        </p:txBody>
      </p:sp>
      <p:sp>
        <p:nvSpPr>
          <p:cNvPr id="10" name="CuadroTexto 9">
            <a:extLst>
              <a:ext uri="{FF2B5EF4-FFF2-40B4-BE49-F238E27FC236}">
                <a16:creationId xmlns:a16="http://schemas.microsoft.com/office/drawing/2014/main" id="{FA634BE3-47F3-4899-BCB9-74C71A1A7D6D}"/>
              </a:ext>
            </a:extLst>
          </p:cNvPr>
          <p:cNvSpPr txBox="1"/>
          <p:nvPr/>
        </p:nvSpPr>
        <p:spPr>
          <a:xfrm>
            <a:off x="1012232" y="1485840"/>
            <a:ext cx="7628430" cy="2308324"/>
          </a:xfrm>
          <a:prstGeom prst="rect">
            <a:avLst/>
          </a:prstGeom>
          <a:noFill/>
        </p:spPr>
        <p:txBody>
          <a:bodyPr wrap="square">
            <a:spAutoFit/>
          </a:bodyPr>
          <a:lstStyle/>
          <a:p>
            <a:pPr algn="just"/>
            <a:r>
              <a:rPr lang="es-ES" b="0" i="0" dirty="0">
                <a:solidFill>
                  <a:srgbClr val="122959"/>
                </a:solidFill>
                <a:effectLst/>
                <a:latin typeface="Arial" panose="020B0604020202020204" pitchFamily="34" charset="0"/>
                <a:cs typeface="Arial" panose="020B0604020202020204" pitchFamily="34" charset="0"/>
              </a:rPr>
              <a:t>Aunque el diseño del plan contempla desde su inicio a todas las </a:t>
            </a:r>
            <a:r>
              <a:rPr lang="es-ES" b="1" i="0" dirty="0">
                <a:solidFill>
                  <a:srgbClr val="122959"/>
                </a:solidFill>
                <a:effectLst/>
                <a:latin typeface="Arial" panose="020B0604020202020204" pitchFamily="34" charset="0"/>
                <a:cs typeface="Arial" panose="020B0604020202020204" pitchFamily="34" charset="0"/>
              </a:rPr>
              <a:t>partes interesadas</a:t>
            </a:r>
            <a:r>
              <a:rPr lang="es-ES" b="0" i="0" dirty="0">
                <a:solidFill>
                  <a:srgbClr val="122959"/>
                </a:solidFill>
                <a:effectLst/>
                <a:latin typeface="Arial" panose="020B0604020202020204" pitchFamily="34" charset="0"/>
                <a:cs typeface="Arial" panose="020B0604020202020204" pitchFamily="34" charset="0"/>
              </a:rPr>
              <a:t>, tanto internas (Dirección, equipo, etc.) como externas (formadores), es necesario que este sea socializado posteriormente.</a:t>
            </a:r>
          </a:p>
          <a:p>
            <a:pPr algn="just"/>
            <a:endParaRPr lang="es-ES" b="0" i="0" dirty="0">
              <a:solidFill>
                <a:srgbClr val="122959"/>
              </a:solidFill>
              <a:effectLst/>
              <a:latin typeface="Arial" panose="020B0604020202020204" pitchFamily="34" charset="0"/>
              <a:cs typeface="Arial" panose="020B0604020202020204" pitchFamily="34" charset="0"/>
            </a:endParaRPr>
          </a:p>
          <a:p>
            <a:pPr algn="just"/>
            <a:r>
              <a:rPr lang="es-ES" b="0" i="0" dirty="0">
                <a:solidFill>
                  <a:srgbClr val="122959"/>
                </a:solidFill>
                <a:effectLst/>
                <a:latin typeface="Arial" panose="020B0604020202020204" pitchFamily="34" charset="0"/>
                <a:cs typeface="Arial" panose="020B0604020202020204" pitchFamily="34" charset="0"/>
              </a:rPr>
              <a:t>Su comunicación debe hacerse de forma generalizada a toda la organización, por medio de los </a:t>
            </a:r>
            <a:r>
              <a:rPr lang="es-ES" b="1" i="0" dirty="0">
                <a:solidFill>
                  <a:srgbClr val="122959"/>
                </a:solidFill>
                <a:effectLst/>
                <a:latin typeface="Arial" panose="020B0604020202020204" pitchFamily="34" charset="0"/>
                <a:cs typeface="Arial" panose="020B0604020202020204" pitchFamily="34" charset="0"/>
              </a:rPr>
              <a:t>canales internos</a:t>
            </a:r>
            <a:r>
              <a:rPr lang="es-ES" b="0" i="0" dirty="0">
                <a:solidFill>
                  <a:srgbClr val="122959"/>
                </a:solidFill>
                <a:effectLst/>
                <a:latin typeface="Arial" panose="020B0604020202020204" pitchFamily="34" charset="0"/>
                <a:cs typeface="Arial" panose="020B0604020202020204" pitchFamily="34" charset="0"/>
              </a:rPr>
              <a:t> que se emplean generalmente o por medio de una reunión y debe dejarse constancia por escrito.</a:t>
            </a:r>
          </a:p>
        </p:txBody>
      </p:sp>
      <p:pic>
        <p:nvPicPr>
          <p:cNvPr id="2" name="Imagen 1">
            <a:extLst>
              <a:ext uri="{FF2B5EF4-FFF2-40B4-BE49-F238E27FC236}">
                <a16:creationId xmlns:a16="http://schemas.microsoft.com/office/drawing/2014/main" id="{561C721D-4AD9-4114-8C22-B82CD2F729AA}"/>
              </a:ext>
            </a:extLst>
          </p:cNvPr>
          <p:cNvPicPr>
            <a:picLocks noChangeAspect="1"/>
          </p:cNvPicPr>
          <p:nvPr/>
        </p:nvPicPr>
        <p:blipFill>
          <a:blip r:embed="rId2"/>
          <a:stretch>
            <a:fillRect/>
          </a:stretch>
        </p:blipFill>
        <p:spPr>
          <a:xfrm>
            <a:off x="2835478" y="3492161"/>
            <a:ext cx="4474653" cy="2968586"/>
          </a:xfrm>
          <a:prstGeom prst="rect">
            <a:avLst/>
          </a:prstGeom>
          <a:ln>
            <a:noFill/>
          </a:ln>
          <a:effectLst>
            <a:softEdge rad="112500"/>
          </a:effectLst>
        </p:spPr>
      </p:pic>
      <p:pic>
        <p:nvPicPr>
          <p:cNvPr id="8" name="Imagen 7">
            <a:extLst>
              <a:ext uri="{FF2B5EF4-FFF2-40B4-BE49-F238E27FC236}">
                <a16:creationId xmlns:a16="http://schemas.microsoft.com/office/drawing/2014/main" id="{71F85095-4345-D7CD-CABF-599CE8B609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F3910964-F38F-9B9F-F209-2921BF44D41E}"/>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78787AF5-1EA7-7F36-4233-EC75BBDDA8C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A0C99178-CAAE-D8B9-9DEC-CE66DC1AD1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pic>
        <p:nvPicPr>
          <p:cNvPr id="17" name="Imagen 16">
            <a:extLst>
              <a:ext uri="{FF2B5EF4-FFF2-40B4-BE49-F238E27FC236}">
                <a16:creationId xmlns:a16="http://schemas.microsoft.com/office/drawing/2014/main" id="{35AE6934-FFB8-A20C-070F-A81427BF36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638158" y="-869146"/>
            <a:ext cx="1352276" cy="2365829"/>
          </a:xfrm>
          <a:prstGeom prst="rect">
            <a:avLst/>
          </a:prstGeom>
        </p:spPr>
      </p:pic>
    </p:spTree>
    <p:extLst>
      <p:ext uri="{BB962C8B-B14F-4D97-AF65-F5344CB8AC3E}">
        <p14:creationId xmlns:p14="http://schemas.microsoft.com/office/powerpoint/2010/main" val="4224677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855345" y="530008"/>
            <a:ext cx="6125732" cy="400110"/>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5. Implementa las acciones de formación</a:t>
            </a:r>
            <a:endParaRPr lang="en-US" sz="2000" b="1" dirty="0">
              <a:solidFill>
                <a:srgbClr val="123258"/>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FA634BE3-47F3-4899-BCB9-74C71A1A7D6D}"/>
              </a:ext>
            </a:extLst>
          </p:cNvPr>
          <p:cNvSpPr txBox="1"/>
          <p:nvPr/>
        </p:nvSpPr>
        <p:spPr>
          <a:xfrm>
            <a:off x="478483" y="1536174"/>
            <a:ext cx="7502594" cy="3139321"/>
          </a:xfrm>
          <a:prstGeom prst="rect">
            <a:avLst/>
          </a:prstGeom>
          <a:noFill/>
        </p:spPr>
        <p:txBody>
          <a:bodyPr wrap="square">
            <a:spAutoFit/>
          </a:bodyPr>
          <a:lstStyle/>
          <a:p>
            <a:pPr algn="just"/>
            <a:r>
              <a:rPr lang="es-ES" b="0" i="0" dirty="0">
                <a:solidFill>
                  <a:srgbClr val="122959"/>
                </a:solidFill>
                <a:effectLst/>
                <a:latin typeface="Arial" panose="020B0604020202020204" pitchFamily="34" charset="0"/>
                <a:cs typeface="Arial" panose="020B0604020202020204" pitchFamily="34" charset="0"/>
              </a:rPr>
              <a:t>Ahora que el plan ha sido validado, debe ser implementado a través de:</a:t>
            </a:r>
          </a:p>
          <a:p>
            <a:pPr algn="just"/>
            <a:endParaRPr lang="es-ES" b="0" i="0" dirty="0">
              <a:solidFill>
                <a:srgbClr val="122959"/>
              </a:solidFill>
              <a:effectLst/>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solidFill>
                  <a:srgbClr val="122959"/>
                </a:solidFill>
                <a:latin typeface="Arial" panose="020B0604020202020204" pitchFamily="34" charset="0"/>
                <a:cs typeface="Arial" panose="020B0604020202020204" pitchFamily="34" charset="0"/>
              </a:rPr>
              <a:t>L</a:t>
            </a:r>
            <a:r>
              <a:rPr lang="es-ES" b="0" i="0" dirty="0">
                <a:solidFill>
                  <a:srgbClr val="122959"/>
                </a:solidFill>
                <a:effectLst/>
                <a:latin typeface="Arial" panose="020B0604020202020204" pitchFamily="34" charset="0"/>
                <a:cs typeface="Arial" panose="020B0604020202020204" pitchFamily="34" charset="0"/>
              </a:rPr>
              <a:t>a planificación del </a:t>
            </a:r>
            <a:r>
              <a:rPr lang="es-ES" b="1" i="0" dirty="0">
                <a:solidFill>
                  <a:srgbClr val="122959"/>
                </a:solidFill>
                <a:effectLst/>
                <a:latin typeface="Arial" panose="020B0604020202020204" pitchFamily="34" charset="0"/>
                <a:cs typeface="Arial" panose="020B0604020202020204" pitchFamily="34" charset="0"/>
              </a:rPr>
              <a:t>calendario de capacitación</a:t>
            </a:r>
            <a:r>
              <a:rPr lang="es-ES" b="0" i="0" dirty="0">
                <a:solidFill>
                  <a:srgbClr val="122959"/>
                </a:solidFill>
                <a:effectLst/>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s-ES" dirty="0">
                <a:solidFill>
                  <a:srgbClr val="122959"/>
                </a:solidFill>
                <a:latin typeface="Arial" panose="020B0604020202020204" pitchFamily="34" charset="0"/>
                <a:cs typeface="Arial" panose="020B0604020202020204" pitchFamily="34" charset="0"/>
              </a:rPr>
              <a:t>El</a:t>
            </a:r>
            <a:r>
              <a:rPr lang="es-ES" b="0" i="0" dirty="0">
                <a:solidFill>
                  <a:srgbClr val="122959"/>
                </a:solidFill>
                <a:effectLst/>
                <a:latin typeface="Arial" panose="020B0604020202020204" pitchFamily="34" charset="0"/>
                <a:cs typeface="Arial" panose="020B0604020202020204" pitchFamily="34" charset="0"/>
              </a:rPr>
              <a:t> montaje de una ingeniería pedagógica: selección de conferenciantes, diseño de medios de enseñanza y preparación logística;</a:t>
            </a:r>
          </a:p>
          <a:p>
            <a:pPr marL="285750" indent="-285750" algn="just">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La </a:t>
            </a:r>
            <a:r>
              <a:rPr lang="es-ES" b="1" i="0" dirty="0">
                <a:solidFill>
                  <a:srgbClr val="122959"/>
                </a:solidFill>
                <a:effectLst/>
                <a:latin typeface="Arial" panose="020B0604020202020204" pitchFamily="34" charset="0"/>
                <a:cs typeface="Arial" panose="020B0604020202020204" pitchFamily="34" charset="0"/>
              </a:rPr>
              <a:t>inscripción de los participantes</a:t>
            </a:r>
            <a:r>
              <a:rPr lang="es-ES" b="0" i="0" dirty="0">
                <a:solidFill>
                  <a:srgbClr val="122959"/>
                </a:solidFill>
                <a:effectLst/>
                <a:latin typeface="Arial" panose="020B0604020202020204" pitchFamily="34" charset="0"/>
                <a:cs typeface="Arial" panose="020B0604020202020204" pitchFamily="34" charset="0"/>
              </a:rPr>
              <a:t> en las diversas sesiones;</a:t>
            </a:r>
          </a:p>
          <a:p>
            <a:pPr marL="285750" indent="-285750" algn="just">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la firma de acuerdos de capacitación con los proveedores de servicios,</a:t>
            </a:r>
          </a:p>
          <a:p>
            <a:pPr marL="285750" indent="-285750" algn="just">
              <a:buFont typeface="Arial" panose="020B0604020202020204" pitchFamily="34" charset="0"/>
              <a:buChar char="•"/>
            </a:pPr>
            <a:r>
              <a:rPr lang="es-ES" dirty="0">
                <a:solidFill>
                  <a:srgbClr val="122959"/>
                </a:solidFill>
                <a:latin typeface="Arial" panose="020B0604020202020204" pitchFamily="34" charset="0"/>
                <a:cs typeface="Arial" panose="020B0604020202020204" pitchFamily="34" charset="0"/>
              </a:rPr>
              <a:t>E</a:t>
            </a:r>
            <a:r>
              <a:rPr lang="es-ES" b="0" i="0" dirty="0">
                <a:solidFill>
                  <a:srgbClr val="122959"/>
                </a:solidFill>
                <a:effectLst/>
                <a:latin typeface="Arial" panose="020B0604020202020204" pitchFamily="34" charset="0"/>
                <a:cs typeface="Arial" panose="020B0604020202020204" pitchFamily="34" charset="0"/>
              </a:rPr>
              <a:t>l envío de invitaciones a las personas;</a:t>
            </a:r>
          </a:p>
          <a:p>
            <a:pPr marL="285750" indent="-285750" algn="just">
              <a:buFont typeface="Arial" panose="020B0604020202020204" pitchFamily="34" charset="0"/>
              <a:buChar char="•"/>
            </a:pPr>
            <a:r>
              <a:rPr lang="es-ES" dirty="0">
                <a:solidFill>
                  <a:srgbClr val="122959"/>
                </a:solidFill>
                <a:latin typeface="Arial" panose="020B0604020202020204" pitchFamily="34" charset="0"/>
                <a:cs typeface="Arial" panose="020B0604020202020204" pitchFamily="34" charset="0"/>
              </a:rPr>
              <a:t>E</a:t>
            </a:r>
            <a:r>
              <a:rPr lang="es-ES" b="0" i="0" dirty="0">
                <a:solidFill>
                  <a:srgbClr val="122959"/>
                </a:solidFill>
                <a:effectLst/>
                <a:latin typeface="Arial" panose="020B0604020202020204" pitchFamily="34" charset="0"/>
                <a:cs typeface="Arial" panose="020B0604020202020204" pitchFamily="34" charset="0"/>
              </a:rPr>
              <a:t>l </a:t>
            </a:r>
            <a:r>
              <a:rPr lang="es-ES" b="1" i="0" dirty="0">
                <a:solidFill>
                  <a:srgbClr val="122959"/>
                </a:solidFill>
                <a:effectLst/>
                <a:latin typeface="Arial" panose="020B0604020202020204" pitchFamily="34" charset="0"/>
                <a:cs typeface="Arial" panose="020B0604020202020204" pitchFamily="34" charset="0"/>
              </a:rPr>
              <a:t>pago de las sesiones al prestador de servicios</a:t>
            </a:r>
            <a:r>
              <a:rPr lang="es-ES" b="0" i="0" dirty="0">
                <a:solidFill>
                  <a:srgbClr val="122959"/>
                </a:solidFill>
                <a:effectLst/>
                <a:latin typeface="Arial" panose="020B0604020202020204" pitchFamily="34" charset="0"/>
                <a:cs typeface="Arial" panose="020B0604020202020204" pitchFamily="34" charset="0"/>
              </a:rPr>
              <a:t>.</a:t>
            </a:r>
          </a:p>
        </p:txBody>
      </p:sp>
      <p:pic>
        <p:nvPicPr>
          <p:cNvPr id="2" name="Imagen 1">
            <a:extLst>
              <a:ext uri="{FF2B5EF4-FFF2-40B4-BE49-F238E27FC236}">
                <a16:creationId xmlns:a16="http://schemas.microsoft.com/office/drawing/2014/main" id="{59400606-B781-4D93-BCBB-21632DA8646B}"/>
              </a:ext>
            </a:extLst>
          </p:cNvPr>
          <p:cNvPicPr>
            <a:picLocks noChangeAspect="1"/>
          </p:cNvPicPr>
          <p:nvPr/>
        </p:nvPicPr>
        <p:blipFill>
          <a:blip r:embed="rId2"/>
          <a:stretch>
            <a:fillRect/>
          </a:stretch>
        </p:blipFill>
        <p:spPr>
          <a:xfrm>
            <a:off x="6216242" y="3790265"/>
            <a:ext cx="2927758" cy="2931584"/>
          </a:xfrm>
          <a:prstGeom prst="rect">
            <a:avLst/>
          </a:prstGeom>
          <a:ln>
            <a:noFill/>
          </a:ln>
          <a:effectLst>
            <a:softEdge rad="112500"/>
          </a:effectLst>
        </p:spPr>
      </p:pic>
      <p:pic>
        <p:nvPicPr>
          <p:cNvPr id="8" name="Imagen 7">
            <a:extLst>
              <a:ext uri="{FF2B5EF4-FFF2-40B4-BE49-F238E27FC236}">
                <a16:creationId xmlns:a16="http://schemas.microsoft.com/office/drawing/2014/main" id="{C33772A0-E55D-978F-0C02-6BDCB4E873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0B32039E-FF78-31AD-4851-5A167661FF57}"/>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CB2E24BC-7432-3C2D-9D71-58109A6D2F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D2C1FCC3-FF83-5502-FC0A-339CCCDE20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194553" y="4543856"/>
            <a:ext cx="3044843" cy="2309631"/>
          </a:xfrm>
          <a:prstGeom prst="rect">
            <a:avLst/>
          </a:prstGeom>
        </p:spPr>
      </p:pic>
    </p:spTree>
    <p:extLst>
      <p:ext uri="{BB962C8B-B14F-4D97-AF65-F5344CB8AC3E}">
        <p14:creationId xmlns:p14="http://schemas.microsoft.com/office/powerpoint/2010/main" val="3893342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311A0A9-6713-4187-B73B-A908F6B12FEF}"/>
              </a:ext>
            </a:extLst>
          </p:cNvPr>
          <p:cNvPicPr>
            <a:picLocks noChangeAspect="1"/>
          </p:cNvPicPr>
          <p:nvPr/>
        </p:nvPicPr>
        <p:blipFill rotWithShape="1">
          <a:blip r:embed="rId2"/>
          <a:srcRect l="24355" r="18269" b="9555"/>
          <a:stretch/>
        </p:blipFill>
        <p:spPr>
          <a:xfrm>
            <a:off x="7100232" y="3226155"/>
            <a:ext cx="2043768" cy="2558054"/>
          </a:xfrm>
          <a:prstGeom prst="rect">
            <a:avLst/>
          </a:prstGeom>
        </p:spPr>
      </p:pic>
      <p:sp>
        <p:nvSpPr>
          <p:cNvPr id="9" name="CuadroTexto 8">
            <a:extLst>
              <a:ext uri="{FF2B5EF4-FFF2-40B4-BE49-F238E27FC236}">
                <a16:creationId xmlns:a16="http://schemas.microsoft.com/office/drawing/2014/main" id="{E58C7B34-F0E2-4D0C-BB3D-9013489B79DE}"/>
              </a:ext>
            </a:extLst>
          </p:cNvPr>
          <p:cNvSpPr txBox="1"/>
          <p:nvPr/>
        </p:nvSpPr>
        <p:spPr>
          <a:xfrm>
            <a:off x="1855345" y="530008"/>
            <a:ext cx="6125732" cy="400110"/>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6. Haz seguimiento al proceso de formación</a:t>
            </a:r>
          </a:p>
        </p:txBody>
      </p:sp>
      <p:sp>
        <p:nvSpPr>
          <p:cNvPr id="8" name="CuadroTexto 7">
            <a:extLst>
              <a:ext uri="{FF2B5EF4-FFF2-40B4-BE49-F238E27FC236}">
                <a16:creationId xmlns:a16="http://schemas.microsoft.com/office/drawing/2014/main" id="{12CDF3CD-6F9A-441A-855E-B92590C6D221}"/>
              </a:ext>
            </a:extLst>
          </p:cNvPr>
          <p:cNvSpPr txBox="1"/>
          <p:nvPr/>
        </p:nvSpPr>
        <p:spPr>
          <a:xfrm>
            <a:off x="481318" y="1443841"/>
            <a:ext cx="7177831" cy="3970318"/>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Para constatar la utilidad de tu plan de formación y garantizar su correcta implementación, es primordial contar con una fase de evaluación de resultados, donde evalúes:</a:t>
            </a:r>
          </a:p>
          <a:p>
            <a:pPr algn="just"/>
            <a:endParaRPr lang="es-ES" dirty="0">
              <a:solidFill>
                <a:srgbClr val="123258"/>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dirty="0">
                <a:solidFill>
                  <a:srgbClr val="123258"/>
                </a:solidFill>
                <a:latin typeface="Arial" panose="020B0604020202020204" pitchFamily="34" charset="0"/>
                <a:cs typeface="Arial" panose="020B0604020202020204" pitchFamily="34" charset="0"/>
              </a:rPr>
              <a:t>resultados obtenidos conforme a los objetivos planteados;</a:t>
            </a:r>
          </a:p>
          <a:p>
            <a:pPr marL="285750" indent="-285750" algn="just">
              <a:buFont typeface="Arial" panose="020B0604020202020204" pitchFamily="34" charset="0"/>
              <a:buChar char="•"/>
            </a:pPr>
            <a:r>
              <a:rPr lang="es-ES" dirty="0">
                <a:solidFill>
                  <a:srgbClr val="123258"/>
                </a:solidFill>
                <a:latin typeface="Arial" panose="020B0604020202020204" pitchFamily="34" charset="0"/>
                <a:cs typeface="Arial" panose="020B0604020202020204" pitchFamily="34" charset="0"/>
              </a:rPr>
              <a:t>nivel de satisfacción de los participantes;</a:t>
            </a:r>
          </a:p>
          <a:p>
            <a:pPr marL="285750" indent="-285750" algn="just">
              <a:buFont typeface="Arial" panose="020B0604020202020204" pitchFamily="34" charset="0"/>
              <a:buChar char="•"/>
            </a:pPr>
            <a:r>
              <a:rPr lang="es-ES" dirty="0">
                <a:solidFill>
                  <a:srgbClr val="123258"/>
                </a:solidFill>
                <a:latin typeface="Arial" panose="020B0604020202020204" pitchFamily="34" charset="0"/>
                <a:cs typeface="Arial" panose="020B0604020202020204" pitchFamily="34" charset="0"/>
              </a:rPr>
              <a:t>rentabilidad de la formación, según la proyección presupuestal y la inversión (ROI);</a:t>
            </a:r>
          </a:p>
          <a:p>
            <a:pPr marL="285750" indent="-285750" algn="just">
              <a:buFont typeface="Arial" panose="020B0604020202020204" pitchFamily="34" charset="0"/>
              <a:buChar char="•"/>
            </a:pPr>
            <a:r>
              <a:rPr lang="es-ES" dirty="0">
                <a:solidFill>
                  <a:srgbClr val="123258"/>
                </a:solidFill>
                <a:latin typeface="Arial" panose="020B0604020202020204" pitchFamily="34" charset="0"/>
                <a:cs typeface="Arial" panose="020B0604020202020204" pitchFamily="34" charset="0"/>
              </a:rPr>
              <a:t>ajustes o mejoras a implementar;</a:t>
            </a:r>
          </a:p>
          <a:p>
            <a:pPr marL="285750" indent="-285750" algn="just">
              <a:buFont typeface="Arial" panose="020B0604020202020204" pitchFamily="34" charset="0"/>
              <a:buChar char="•"/>
            </a:pPr>
            <a:r>
              <a:rPr lang="es-ES" dirty="0">
                <a:solidFill>
                  <a:srgbClr val="123258"/>
                </a:solidFill>
                <a:latin typeface="Arial" panose="020B0604020202020204" pitchFamily="34" charset="0"/>
                <a:cs typeface="Arial" panose="020B0604020202020204" pitchFamily="34" charset="0"/>
              </a:rPr>
              <a:t>nuevas necesidades de formación.</a:t>
            </a:r>
          </a:p>
          <a:p>
            <a:pPr algn="just"/>
            <a:endParaRPr lang="es-ES" dirty="0">
              <a:solidFill>
                <a:srgbClr val="123258"/>
              </a:solidFill>
              <a:latin typeface="Arial" panose="020B0604020202020204" pitchFamily="34" charset="0"/>
              <a:cs typeface="Arial" panose="020B0604020202020204" pitchFamily="34" charset="0"/>
            </a:endParaRPr>
          </a:p>
          <a:p>
            <a:pPr algn="just"/>
            <a:r>
              <a:rPr lang="es-ES" dirty="0">
                <a:solidFill>
                  <a:srgbClr val="123258"/>
                </a:solidFill>
                <a:latin typeface="Arial" panose="020B0604020202020204" pitchFamily="34" charset="0"/>
                <a:cs typeface="Arial" panose="020B0604020202020204" pitchFamily="34" charset="0"/>
              </a:rPr>
              <a:t>Dicha evaluación se aplica tanto a los participantes, como a los formadores, sobre la pertinencia de las capacitaciones y los resultados obtenidos.</a:t>
            </a:r>
            <a:endParaRPr lang="es-CO" dirty="0">
              <a:solidFill>
                <a:srgbClr val="123258"/>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5957386B-0599-F538-D71B-BFD3FB46B6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E0F9A27E-6BE1-A860-4026-839AC7666A8A}"/>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81B5AD46-6EB0-B2BA-7C22-EDCCAB8A94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5B33CA78-1E24-42E4-0107-4F49AF99AA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403166">
            <a:off x="2164751" y="4961994"/>
            <a:ext cx="3044843" cy="2309631"/>
          </a:xfrm>
          <a:prstGeom prst="rect">
            <a:avLst/>
          </a:prstGeom>
        </p:spPr>
      </p:pic>
    </p:spTree>
    <p:extLst>
      <p:ext uri="{BB962C8B-B14F-4D97-AF65-F5344CB8AC3E}">
        <p14:creationId xmlns:p14="http://schemas.microsoft.com/office/powerpoint/2010/main" val="4188418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855345" y="530008"/>
            <a:ext cx="6125732" cy="400110"/>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7. Controla la puesta en práctica</a:t>
            </a:r>
          </a:p>
        </p:txBody>
      </p:sp>
      <p:sp>
        <p:nvSpPr>
          <p:cNvPr id="8" name="CuadroTexto 7">
            <a:extLst>
              <a:ext uri="{FF2B5EF4-FFF2-40B4-BE49-F238E27FC236}">
                <a16:creationId xmlns:a16="http://schemas.microsoft.com/office/drawing/2014/main" id="{12CDF3CD-6F9A-441A-855E-B92590C6D221}"/>
              </a:ext>
            </a:extLst>
          </p:cNvPr>
          <p:cNvSpPr txBox="1"/>
          <p:nvPr/>
        </p:nvSpPr>
        <p:spPr>
          <a:xfrm>
            <a:off x="1194382" y="1320926"/>
            <a:ext cx="7177831" cy="2308324"/>
          </a:xfrm>
          <a:prstGeom prst="rect">
            <a:avLst/>
          </a:prstGeom>
          <a:noFill/>
        </p:spPr>
        <p:txBody>
          <a:bodyPr wrap="square">
            <a:spAutoFit/>
          </a:bodyPr>
          <a:lstStyle/>
          <a:p>
            <a:pPr algn="l"/>
            <a:r>
              <a:rPr lang="es-ES" b="0" i="0" dirty="0">
                <a:solidFill>
                  <a:srgbClr val="122959"/>
                </a:solidFill>
                <a:effectLst/>
                <a:latin typeface="Arial" panose="020B0604020202020204" pitchFamily="34" charset="0"/>
                <a:cs typeface="Arial" panose="020B0604020202020204" pitchFamily="34" charset="0"/>
              </a:rPr>
              <a:t>Existen muchas formas de controlar que tus acciones de formación están bien encaminadas:</a:t>
            </a:r>
          </a:p>
          <a:p>
            <a:pPr algn="l"/>
            <a:endParaRPr lang="es-ES" b="0" i="0" dirty="0">
              <a:solidFill>
                <a:srgbClr val="122959"/>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Crear un documento Excel con </a:t>
            </a:r>
            <a:r>
              <a:rPr lang="es-ES" b="0" i="0" dirty="0" err="1">
                <a:solidFill>
                  <a:srgbClr val="122959"/>
                </a:solidFill>
                <a:effectLst/>
                <a:latin typeface="Arial" panose="020B0604020202020204" pitchFamily="34" charset="0"/>
                <a:cs typeface="Arial" panose="020B0604020202020204" pitchFamily="34" charset="0"/>
              </a:rPr>
              <a:t>menúes</a:t>
            </a:r>
            <a:r>
              <a:rPr lang="es-ES" b="0" i="0" dirty="0">
                <a:solidFill>
                  <a:srgbClr val="122959"/>
                </a:solidFill>
                <a:effectLst/>
                <a:latin typeface="Arial" panose="020B0604020202020204" pitchFamily="34" charset="0"/>
                <a:cs typeface="Arial" panose="020B0604020202020204" pitchFamily="34" charset="0"/>
              </a:rPr>
              <a:t> desplegables y opciones de filtrado de la información.</a:t>
            </a:r>
          </a:p>
          <a:p>
            <a:pPr algn="l"/>
            <a:endParaRPr lang="es-ES" b="0" i="0" dirty="0">
              <a:solidFill>
                <a:srgbClr val="122959"/>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Emplea </a:t>
            </a:r>
            <a:r>
              <a:rPr lang="es-ES" b="0" i="0" u="none" strike="noStrike" dirty="0">
                <a:solidFill>
                  <a:srgbClr val="F0005A"/>
                </a:solidFill>
                <a:effectLst/>
                <a:latin typeface="Arial" panose="020B0604020202020204" pitchFamily="34" charset="0"/>
                <a:cs typeface="Arial" panose="020B0604020202020204" pitchFamily="34" charset="0"/>
                <a:hlinkClick r:id="rId2"/>
              </a:rPr>
              <a:t>herramientas RR. HH.</a:t>
            </a:r>
            <a:r>
              <a:rPr lang="es-ES" b="0" i="0" dirty="0">
                <a:solidFill>
                  <a:srgbClr val="122959"/>
                </a:solidFill>
                <a:effectLst/>
                <a:latin typeface="Arial" panose="020B0604020202020204" pitchFamily="34" charset="0"/>
                <a:cs typeface="Arial" panose="020B0604020202020204" pitchFamily="34" charset="0"/>
              </a:rPr>
              <a:t>, integrales (</a:t>
            </a:r>
            <a:r>
              <a:rPr lang="es-ES" b="0" i="0" u="none" strike="noStrike" dirty="0">
                <a:solidFill>
                  <a:srgbClr val="F0005A"/>
                </a:solidFill>
                <a:effectLst/>
                <a:latin typeface="Arial" panose="020B0604020202020204" pitchFamily="34" charset="0"/>
                <a:cs typeface="Arial" panose="020B0604020202020204" pitchFamily="34" charset="0"/>
                <a:hlinkClick r:id="rId3"/>
              </a:rPr>
              <a:t>SIRH</a:t>
            </a:r>
            <a:r>
              <a:rPr lang="es-ES" b="0" i="0" dirty="0">
                <a:solidFill>
                  <a:srgbClr val="122959"/>
                </a:solidFill>
                <a:effectLst/>
                <a:latin typeface="Arial" panose="020B0604020202020204" pitchFamily="34" charset="0"/>
                <a:cs typeface="Arial" panose="020B0604020202020204" pitchFamily="34" charset="0"/>
              </a:rPr>
              <a:t>) o especializadas en la gestión del talento humano que optimicen tus acciones.</a:t>
            </a:r>
          </a:p>
        </p:txBody>
      </p:sp>
      <p:pic>
        <p:nvPicPr>
          <p:cNvPr id="2" name="Imagen 1">
            <a:extLst>
              <a:ext uri="{FF2B5EF4-FFF2-40B4-BE49-F238E27FC236}">
                <a16:creationId xmlns:a16="http://schemas.microsoft.com/office/drawing/2014/main" id="{C9B4E9B0-2097-45ED-8B75-C64800E7FCB6}"/>
              </a:ext>
            </a:extLst>
          </p:cNvPr>
          <p:cNvPicPr>
            <a:picLocks noChangeAspect="1"/>
          </p:cNvPicPr>
          <p:nvPr/>
        </p:nvPicPr>
        <p:blipFill rotWithShape="1">
          <a:blip r:embed="rId4"/>
          <a:srcRect l="-505" r="505" b="4350"/>
          <a:stretch/>
        </p:blipFill>
        <p:spPr>
          <a:xfrm>
            <a:off x="1023457" y="3612571"/>
            <a:ext cx="7097086" cy="2993913"/>
          </a:xfrm>
          <a:prstGeom prst="rect">
            <a:avLst/>
          </a:prstGeom>
        </p:spPr>
      </p:pic>
      <p:pic>
        <p:nvPicPr>
          <p:cNvPr id="10" name="Imagen 9">
            <a:extLst>
              <a:ext uri="{FF2B5EF4-FFF2-40B4-BE49-F238E27FC236}">
                <a16:creationId xmlns:a16="http://schemas.microsoft.com/office/drawing/2014/main" id="{8C51D168-0396-F687-8313-841DD01407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C57B09C2-AD09-DC2F-2B01-C2633886B55E}"/>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15AEB306-4278-1D0C-5F63-2E8AF8BEAFD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031D921D-ED9D-DA47-A950-394D0AACFE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3558709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215022" y="492831"/>
            <a:ext cx="6125732" cy="707886"/>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¿Cómo conseguir que mi plan de formación tenga éxito?</a:t>
            </a:r>
          </a:p>
        </p:txBody>
      </p:sp>
      <p:sp>
        <p:nvSpPr>
          <p:cNvPr id="8" name="CuadroTexto 7">
            <a:extLst>
              <a:ext uri="{FF2B5EF4-FFF2-40B4-BE49-F238E27FC236}">
                <a16:creationId xmlns:a16="http://schemas.microsoft.com/office/drawing/2014/main" id="{12CDF3CD-6F9A-441A-855E-B92590C6D221}"/>
              </a:ext>
            </a:extLst>
          </p:cNvPr>
          <p:cNvSpPr txBox="1"/>
          <p:nvPr/>
        </p:nvSpPr>
        <p:spPr>
          <a:xfrm>
            <a:off x="1162923" y="1602467"/>
            <a:ext cx="7177831" cy="3139321"/>
          </a:xfrm>
          <a:prstGeom prst="rect">
            <a:avLst/>
          </a:prstGeom>
          <a:noFill/>
        </p:spPr>
        <p:txBody>
          <a:bodyPr wrap="square">
            <a:spAutoFit/>
          </a:bodyPr>
          <a:lstStyle/>
          <a:p>
            <a:pPr algn="l"/>
            <a:r>
              <a:rPr lang="es-ES" b="0" i="0" dirty="0">
                <a:solidFill>
                  <a:srgbClr val="122959"/>
                </a:solidFill>
                <a:effectLst/>
                <a:latin typeface="Arial" panose="020B0604020202020204" pitchFamily="34" charset="0"/>
                <a:cs typeface="Arial" panose="020B0604020202020204" pitchFamily="34" charset="0"/>
              </a:rPr>
              <a:t>El exitoso plan de formación para la empresa será aquel que cumpla las siguientes premisas:</a:t>
            </a:r>
          </a:p>
          <a:p>
            <a:pPr algn="l"/>
            <a:endParaRPr lang="es-ES" b="0" i="0" dirty="0">
              <a:solidFill>
                <a:srgbClr val="122959"/>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Aumentar la producción</a:t>
            </a:r>
          </a:p>
          <a:p>
            <a:pPr marL="285750" indent="-285750" algn="l">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Ahorrar tiempo</a:t>
            </a:r>
          </a:p>
          <a:p>
            <a:pPr marL="285750" indent="-285750" algn="l">
              <a:buFont typeface="Arial" panose="020B0604020202020204" pitchFamily="34" charset="0"/>
              <a:buChar char="•"/>
            </a:pPr>
            <a:r>
              <a:rPr lang="es-ES" b="0" i="0" dirty="0">
                <a:solidFill>
                  <a:srgbClr val="122959"/>
                </a:solidFill>
                <a:effectLst/>
                <a:latin typeface="Arial" panose="020B0604020202020204" pitchFamily="34" charset="0"/>
                <a:cs typeface="Arial" panose="020B0604020202020204" pitchFamily="34" charset="0"/>
              </a:rPr>
              <a:t>Ahorrar dinero</a:t>
            </a:r>
          </a:p>
          <a:p>
            <a:pPr algn="l"/>
            <a:endParaRPr lang="es-ES" b="0" i="0" dirty="0">
              <a:solidFill>
                <a:srgbClr val="122959"/>
              </a:solidFill>
              <a:effectLst/>
              <a:latin typeface="Arial" panose="020B0604020202020204" pitchFamily="34" charset="0"/>
              <a:cs typeface="Arial" panose="020B0604020202020204" pitchFamily="34" charset="0"/>
            </a:endParaRPr>
          </a:p>
          <a:p>
            <a:pPr algn="l"/>
            <a:r>
              <a:rPr lang="es-ES" b="0" i="0" dirty="0">
                <a:solidFill>
                  <a:srgbClr val="122959"/>
                </a:solidFill>
                <a:effectLst/>
                <a:latin typeface="Arial" panose="020B0604020202020204" pitchFamily="34" charset="0"/>
                <a:cs typeface="Arial" panose="020B0604020202020204" pitchFamily="34" charset="0"/>
              </a:rPr>
              <a:t>Para que un plan de formación tenga éxito debe englobar al completo de la organización. Un error frecuente es plantear los planes formativos dirigiéndolos solo a las actividades de alto grado.</a:t>
            </a:r>
          </a:p>
          <a:p>
            <a:pPr algn="l"/>
            <a:endParaRPr lang="es-ES" b="0" i="0" dirty="0">
              <a:solidFill>
                <a:srgbClr val="122959"/>
              </a:solidFill>
              <a:effectLst/>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DEEC5B37-FC19-4B54-88A4-04F46446B3D3}"/>
              </a:ext>
            </a:extLst>
          </p:cNvPr>
          <p:cNvPicPr>
            <a:picLocks noChangeAspect="1"/>
          </p:cNvPicPr>
          <p:nvPr/>
        </p:nvPicPr>
        <p:blipFill>
          <a:blip r:embed="rId2"/>
          <a:stretch>
            <a:fillRect/>
          </a:stretch>
        </p:blipFill>
        <p:spPr>
          <a:xfrm>
            <a:off x="2813981" y="4412609"/>
            <a:ext cx="4241159" cy="2445391"/>
          </a:xfrm>
          <a:prstGeom prst="rect">
            <a:avLst/>
          </a:prstGeom>
        </p:spPr>
      </p:pic>
      <p:pic>
        <p:nvPicPr>
          <p:cNvPr id="10" name="Imagen 9">
            <a:extLst>
              <a:ext uri="{FF2B5EF4-FFF2-40B4-BE49-F238E27FC236}">
                <a16:creationId xmlns:a16="http://schemas.microsoft.com/office/drawing/2014/main" id="{3739890B-EC94-BC2A-1A3B-8335C1D9BB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1" name="Elipse 10">
            <a:extLst>
              <a:ext uri="{FF2B5EF4-FFF2-40B4-BE49-F238E27FC236}">
                <a16:creationId xmlns:a16="http://schemas.microsoft.com/office/drawing/2014/main" id="{0A57BB45-07E7-A206-EC27-4AB29D3CAEB9}"/>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3CE1023B-2768-B33C-EAA8-C81BF8BBED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FC6FD759-B869-C0A2-39D5-E66848350FF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836587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6AA4DC7-2111-F360-7FBB-E348A5092054}"/>
              </a:ext>
            </a:extLst>
          </p:cNvPr>
          <p:cNvPicPr>
            <a:picLocks noChangeAspect="1"/>
          </p:cNvPicPr>
          <p:nvPr/>
        </p:nvPicPr>
        <p:blipFill>
          <a:blip r:embed="rId2"/>
          <a:stretch>
            <a:fillRect/>
          </a:stretch>
        </p:blipFill>
        <p:spPr>
          <a:xfrm>
            <a:off x="0" y="0"/>
            <a:ext cx="9144000" cy="6858000"/>
          </a:xfrm>
          <a:prstGeom prst="rect">
            <a:avLst/>
          </a:prstGeom>
        </p:spPr>
      </p:pic>
      <p:pic>
        <p:nvPicPr>
          <p:cNvPr id="10" name="Imagen 9">
            <a:extLst>
              <a:ext uri="{FF2B5EF4-FFF2-40B4-BE49-F238E27FC236}">
                <a16:creationId xmlns:a16="http://schemas.microsoft.com/office/drawing/2014/main" id="{3739890B-EC94-BC2A-1A3B-8335C1D9BB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13" name="Imagen 12">
            <a:extLst>
              <a:ext uri="{FF2B5EF4-FFF2-40B4-BE49-F238E27FC236}">
                <a16:creationId xmlns:a16="http://schemas.microsoft.com/office/drawing/2014/main" id="{3CE1023B-2768-B33C-EAA8-C81BF8BBED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7960886" y="2085760"/>
            <a:ext cx="1352276" cy="2365829"/>
          </a:xfrm>
          <a:prstGeom prst="rect">
            <a:avLst/>
          </a:prstGeom>
        </p:spPr>
      </p:pic>
    </p:spTree>
    <p:extLst>
      <p:ext uri="{BB962C8B-B14F-4D97-AF65-F5344CB8AC3E}">
        <p14:creationId xmlns:p14="http://schemas.microsoft.com/office/powerpoint/2010/main" val="2648749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 y="0"/>
            <a:ext cx="4791806" cy="6858000"/>
          </a:xfrm>
          <a:prstGeom prst="rect">
            <a:avLst/>
          </a:prstGeom>
          <a:solidFill>
            <a:srgbClr val="4A318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4791807" y="0"/>
            <a:ext cx="4352193" cy="6858000"/>
          </a:xfrm>
          <a:prstGeom prst="rect">
            <a:avLst/>
          </a:prstGeom>
          <a:solidFill>
            <a:srgbClr val="1833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2" cstate="print">
            <a:extLst>
              <a:ext uri="{28A0092B-C50C-407E-A947-70E740481C1C}">
                <a14:useLocalDpi xmlns:a14="http://schemas.microsoft.com/office/drawing/2010/main" val="0"/>
              </a:ext>
            </a:extLst>
          </a:blip>
          <a:srcRect r="6573"/>
          <a:stretch/>
        </p:blipFill>
        <p:spPr>
          <a:xfrm>
            <a:off x="2761591" y="1112515"/>
            <a:ext cx="6373618" cy="4632969"/>
          </a:xfrm>
          <a:prstGeom prst="rect">
            <a:avLst/>
          </a:prstGeom>
        </p:spPr>
      </p:pic>
      <p:sp>
        <p:nvSpPr>
          <p:cNvPr id="11" name="Elipse 10"/>
          <p:cNvSpPr/>
          <p:nvPr/>
        </p:nvSpPr>
        <p:spPr>
          <a:xfrm>
            <a:off x="3156439" y="1477108"/>
            <a:ext cx="3313967" cy="3130062"/>
          </a:xfrm>
          <a:prstGeom prst="ellipse">
            <a:avLst/>
          </a:prstGeom>
          <a:solidFill>
            <a:srgbClr val="7030A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6363609" y="5877709"/>
            <a:ext cx="2714805" cy="954107"/>
          </a:xfrm>
          <a:prstGeom prst="rect">
            <a:avLst/>
          </a:prstGeom>
          <a:noFill/>
        </p:spPr>
        <p:txBody>
          <a:bodyPr wrap="square" rtlCol="0">
            <a:spAutoFit/>
          </a:bodyPr>
          <a:lstStyle/>
          <a:p>
            <a:pPr algn="ctr"/>
            <a:r>
              <a:rPr lang="es-MX" sz="2800" dirty="0">
                <a:solidFill>
                  <a:schemeClr val="bg1"/>
                </a:solidFill>
                <a:latin typeface="Arial" panose="020B0604020202020204" pitchFamily="34" charset="0"/>
                <a:cs typeface="Arial" panose="020B0604020202020204" pitchFamily="34" charset="0"/>
              </a:rPr>
              <a:t>FIN DE 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4" name="Imagen 13"/>
          <p:cNvPicPr>
            <a:picLocks noChangeAspect="1"/>
          </p:cNvPicPr>
          <p:nvPr/>
        </p:nvPicPr>
        <p:blipFill rotWithShape="1">
          <a:blip r:embed="rId3" cstate="print">
            <a:extLst>
              <a:ext uri="{28A0092B-C50C-407E-A947-70E740481C1C}">
                <a14:useLocalDpi xmlns:a14="http://schemas.microsoft.com/office/drawing/2010/main" val="0"/>
              </a:ext>
            </a:extLst>
          </a:blip>
          <a:srcRect r="53250"/>
          <a:stretch/>
        </p:blipFill>
        <p:spPr>
          <a:xfrm rot="19793472" flipH="1">
            <a:off x="7648286" y="443344"/>
            <a:ext cx="3267000" cy="5574803"/>
          </a:xfrm>
          <a:prstGeom prst="rect">
            <a:avLst/>
          </a:prstGeom>
        </p:spPr>
      </p:pic>
      <p:pic>
        <p:nvPicPr>
          <p:cNvPr id="15" name="Imagen 14"/>
          <p:cNvPicPr>
            <a:picLocks noChangeAspect="1"/>
          </p:cNvPicPr>
          <p:nvPr/>
        </p:nvPicPr>
        <p:blipFill rotWithShape="1">
          <a:blip r:embed="rId4" cstate="print">
            <a:extLst>
              <a:ext uri="{28A0092B-C50C-407E-A947-70E740481C1C}">
                <a14:useLocalDpi xmlns:a14="http://schemas.microsoft.com/office/drawing/2010/main" val="0"/>
              </a:ext>
            </a:extLst>
          </a:blip>
          <a:srcRect l="61197"/>
          <a:stretch/>
        </p:blipFill>
        <p:spPr>
          <a:xfrm>
            <a:off x="868762" y="758"/>
            <a:ext cx="2578466" cy="5009813"/>
          </a:xfrm>
          <a:prstGeom prst="rect">
            <a:avLst/>
          </a:prstGeom>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6025" y="1802374"/>
            <a:ext cx="2539891" cy="2241080"/>
          </a:xfrm>
          <a:prstGeom prst="rect">
            <a:avLst/>
          </a:prstGeom>
        </p:spPr>
      </p:pic>
    </p:spTree>
    <p:extLst>
      <p:ext uri="{BB962C8B-B14F-4D97-AF65-F5344CB8AC3E}">
        <p14:creationId xmlns:p14="http://schemas.microsoft.com/office/powerpoint/2010/main" val="765262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70906B9-2BF4-B5B4-295C-26B526FEB9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11" name="Imagen 10">
            <a:extLst>
              <a:ext uri="{FF2B5EF4-FFF2-40B4-BE49-F238E27FC236}">
                <a16:creationId xmlns:a16="http://schemas.microsoft.com/office/drawing/2014/main" id="{30F330F0-6966-6265-7728-F4FA51448DF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6" name="WhatsApp Video 2022-06-24 at 4.26.21 PM">
            <a:hlinkClick r:id="" action="ppaction://media"/>
            <a:extLst>
              <a:ext uri="{FF2B5EF4-FFF2-40B4-BE49-F238E27FC236}">
                <a16:creationId xmlns:a16="http://schemas.microsoft.com/office/drawing/2014/main" id="{DAEFE188-2808-D485-C5FD-D902AE9512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6858000"/>
          </a:xfrm>
          <a:prstGeom prst="rect">
            <a:avLst/>
          </a:prstGeom>
        </p:spPr>
      </p:pic>
    </p:spTree>
    <p:extLst>
      <p:ext uri="{BB962C8B-B14F-4D97-AF65-F5344CB8AC3E}">
        <p14:creationId xmlns:p14="http://schemas.microsoft.com/office/powerpoint/2010/main" val="59876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3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BB78980-AF1B-FCF2-FA7A-2D9B77056A5D}"/>
              </a:ext>
            </a:extLst>
          </p:cNvPr>
          <p:cNvPicPr>
            <a:picLocks noChangeAspect="1"/>
          </p:cNvPicPr>
          <p:nvPr/>
        </p:nvPicPr>
        <p:blipFill rotWithShape="1">
          <a:blip r:embed="rId2"/>
          <a:srcRect t="948" r="1568" b="3909"/>
          <a:stretch/>
        </p:blipFill>
        <p:spPr>
          <a:xfrm>
            <a:off x="1669410" y="1157681"/>
            <a:ext cx="6451134" cy="521699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Imagen 7">
            <a:extLst>
              <a:ext uri="{FF2B5EF4-FFF2-40B4-BE49-F238E27FC236}">
                <a16:creationId xmlns:a16="http://schemas.microsoft.com/office/drawing/2014/main" id="{C70906B9-2BF4-B5B4-295C-26B526FEB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 name="Elipse 9">
            <a:extLst>
              <a:ext uri="{FF2B5EF4-FFF2-40B4-BE49-F238E27FC236}">
                <a16:creationId xmlns:a16="http://schemas.microsoft.com/office/drawing/2014/main" id="{0E8A149F-57F7-6791-F87B-AD99B2DA52FF}"/>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30F330F0-6966-6265-7728-F4FA51448DF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2EF21749-7165-19BF-CCE1-37B8DCE85C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1202011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092972" y="1109290"/>
            <a:ext cx="6125732" cy="400110"/>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¿QUÉ ES LA FORMACIÓN EMPRESARIAL?</a:t>
            </a:r>
            <a:endParaRPr lang="en-US" sz="2000" b="1" dirty="0">
              <a:solidFill>
                <a:srgbClr val="123258"/>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748E5A9-AEF3-4EFB-B008-DC9516AEE6F5}"/>
              </a:ext>
            </a:extLst>
          </p:cNvPr>
          <p:cNvSpPr txBox="1"/>
          <p:nvPr/>
        </p:nvSpPr>
        <p:spPr>
          <a:xfrm>
            <a:off x="1564179" y="2126584"/>
            <a:ext cx="6810699" cy="1477328"/>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La formación empresarial se puede definir como el conjunto de técnicas y acciones que realiza una empresa en busca de la actualización de conocimientos de sus empleados, buscando una mejora continua y un incremento de las competencias profesionales que hay al interior de la empresa.</a:t>
            </a:r>
            <a:endParaRPr lang="es-CO" dirty="0">
              <a:solidFill>
                <a:srgbClr val="123258"/>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24B2BDDA-CE55-4A1F-8B54-27F6DBDCB161}"/>
              </a:ext>
            </a:extLst>
          </p:cNvPr>
          <p:cNvPicPr>
            <a:picLocks noChangeAspect="1"/>
          </p:cNvPicPr>
          <p:nvPr/>
        </p:nvPicPr>
        <p:blipFill>
          <a:blip r:embed="rId2"/>
          <a:stretch>
            <a:fillRect/>
          </a:stretch>
        </p:blipFill>
        <p:spPr>
          <a:xfrm>
            <a:off x="2298338" y="3854042"/>
            <a:ext cx="5715000" cy="2438400"/>
          </a:xfrm>
          <a:prstGeom prst="rect">
            <a:avLst/>
          </a:prstGeom>
        </p:spPr>
      </p:pic>
      <p:pic>
        <p:nvPicPr>
          <p:cNvPr id="8" name="Imagen 7">
            <a:extLst>
              <a:ext uri="{FF2B5EF4-FFF2-40B4-BE49-F238E27FC236}">
                <a16:creationId xmlns:a16="http://schemas.microsoft.com/office/drawing/2014/main" id="{C70906B9-2BF4-B5B4-295C-26B526FEB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 name="Elipse 9">
            <a:extLst>
              <a:ext uri="{FF2B5EF4-FFF2-40B4-BE49-F238E27FC236}">
                <a16:creationId xmlns:a16="http://schemas.microsoft.com/office/drawing/2014/main" id="{0E8A149F-57F7-6791-F87B-AD99B2DA52FF}"/>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30F330F0-6966-6265-7728-F4FA51448DF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2EF21749-7165-19BF-CCE1-37B8DCE85C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3306659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8748E5A9-AEF3-4EFB-B008-DC9516AEE6F5}"/>
              </a:ext>
            </a:extLst>
          </p:cNvPr>
          <p:cNvSpPr txBox="1"/>
          <p:nvPr/>
        </p:nvSpPr>
        <p:spPr>
          <a:xfrm>
            <a:off x="1418320" y="1472242"/>
            <a:ext cx="6810699" cy="1477328"/>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La formación empresarial es vista como una parte del salario emocional que ofrecen las empresas a sus empleados. Este punto se puede convertir en el más importante para que una persona tome la decisión de pertenecer a un equipo de trabajo o se integre a una pyme.</a:t>
            </a:r>
            <a:endParaRPr lang="es-CO" dirty="0">
              <a:solidFill>
                <a:srgbClr val="123258"/>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3819A0CF-4940-4E36-9C7A-CB60AEF7DD55}"/>
              </a:ext>
            </a:extLst>
          </p:cNvPr>
          <p:cNvPicPr>
            <a:picLocks noChangeAspect="1"/>
          </p:cNvPicPr>
          <p:nvPr/>
        </p:nvPicPr>
        <p:blipFill>
          <a:blip r:embed="rId2"/>
          <a:stretch>
            <a:fillRect/>
          </a:stretch>
        </p:blipFill>
        <p:spPr>
          <a:xfrm>
            <a:off x="2384292" y="2949570"/>
            <a:ext cx="4536626" cy="3760163"/>
          </a:xfrm>
          <a:prstGeom prst="rect">
            <a:avLst/>
          </a:prstGeom>
        </p:spPr>
      </p:pic>
      <p:pic>
        <p:nvPicPr>
          <p:cNvPr id="8" name="Imagen 7">
            <a:extLst>
              <a:ext uri="{FF2B5EF4-FFF2-40B4-BE49-F238E27FC236}">
                <a16:creationId xmlns:a16="http://schemas.microsoft.com/office/drawing/2014/main" id="{52C8097F-BC81-9757-FF54-09EDCD478C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9" name="Elipse 8">
            <a:extLst>
              <a:ext uri="{FF2B5EF4-FFF2-40B4-BE49-F238E27FC236}">
                <a16:creationId xmlns:a16="http://schemas.microsoft.com/office/drawing/2014/main" id="{F41A4AC4-DB3F-204A-3366-0CD823876824}"/>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772BA845-FCF3-855A-67B3-6B1C6BC9F1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1" name="Imagen 10">
            <a:extLst>
              <a:ext uri="{FF2B5EF4-FFF2-40B4-BE49-F238E27FC236}">
                <a16:creationId xmlns:a16="http://schemas.microsoft.com/office/drawing/2014/main" id="{1D5D5271-515D-7EF7-AFC0-90A19A841E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3153127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8748E5A9-AEF3-4EFB-B008-DC9516AEE6F5}"/>
              </a:ext>
            </a:extLst>
          </p:cNvPr>
          <p:cNvSpPr txBox="1"/>
          <p:nvPr/>
        </p:nvSpPr>
        <p:spPr>
          <a:xfrm>
            <a:off x="1359018" y="1415029"/>
            <a:ext cx="7091362" cy="1477328"/>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La formación empresarial, además de aumentar las capacidades de cada uno de los integrantes de la empresa, también se convierte en una forma de generar mayor compromiso de los empleados frente a los resultados de la pyme y así, de manera directa, evitar la rotación continua de personal.</a:t>
            </a:r>
            <a:endParaRPr lang="es-CO" dirty="0">
              <a:solidFill>
                <a:srgbClr val="123258"/>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01CCB45A-56C7-4C6C-B46E-723E4727A955}"/>
              </a:ext>
            </a:extLst>
          </p:cNvPr>
          <p:cNvPicPr>
            <a:picLocks noChangeAspect="1"/>
          </p:cNvPicPr>
          <p:nvPr/>
        </p:nvPicPr>
        <p:blipFill rotWithShape="1">
          <a:blip r:embed="rId2"/>
          <a:srcRect b="9236"/>
          <a:stretch/>
        </p:blipFill>
        <p:spPr>
          <a:xfrm>
            <a:off x="1724127" y="2983411"/>
            <a:ext cx="6490801" cy="3518361"/>
          </a:xfrm>
          <a:prstGeom prst="rect">
            <a:avLst/>
          </a:prstGeom>
        </p:spPr>
      </p:pic>
      <p:pic>
        <p:nvPicPr>
          <p:cNvPr id="8" name="Imagen 7">
            <a:extLst>
              <a:ext uri="{FF2B5EF4-FFF2-40B4-BE49-F238E27FC236}">
                <a16:creationId xmlns:a16="http://schemas.microsoft.com/office/drawing/2014/main" id="{2C0516C1-60BC-7046-DE8A-08A784682B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9" name="Elipse 8">
            <a:extLst>
              <a:ext uri="{FF2B5EF4-FFF2-40B4-BE49-F238E27FC236}">
                <a16:creationId xmlns:a16="http://schemas.microsoft.com/office/drawing/2014/main" id="{000AF642-703D-2AAB-E7E8-FDF5681781BB}"/>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A966E71F-E694-2101-7A81-ECBBF34B701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1" name="Imagen 10">
            <a:extLst>
              <a:ext uri="{FF2B5EF4-FFF2-40B4-BE49-F238E27FC236}">
                <a16:creationId xmlns:a16="http://schemas.microsoft.com/office/drawing/2014/main" id="{BCAFFFF8-5EBB-0164-B9B9-CF4BA6193D8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234106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092972" y="1109290"/>
            <a:ext cx="6125732" cy="707886"/>
          </a:xfrm>
          <a:prstGeom prst="rect">
            <a:avLst/>
          </a:prstGeom>
          <a:noFill/>
        </p:spPr>
        <p:txBody>
          <a:bodyPr wrap="square" rtlCol="0">
            <a:spAutoFit/>
          </a:bodyPr>
          <a:lstStyle/>
          <a:p>
            <a:pPr algn="ctr"/>
            <a:r>
              <a:rPr lang="es-ES" sz="2000" b="1" dirty="0">
                <a:solidFill>
                  <a:srgbClr val="123258"/>
                </a:solidFill>
                <a:latin typeface="Arial" panose="020B0604020202020204" pitchFamily="34" charset="0"/>
                <a:cs typeface="Arial" panose="020B0604020202020204" pitchFamily="34" charset="0"/>
              </a:rPr>
              <a:t>LA IMPORTANCIA DE LA FORMACIÓN EMPRESARIAL</a:t>
            </a:r>
            <a:endParaRPr lang="en-US" sz="2000" b="1" dirty="0">
              <a:solidFill>
                <a:srgbClr val="123258"/>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748E5A9-AEF3-4EFB-B008-DC9516AEE6F5}"/>
              </a:ext>
            </a:extLst>
          </p:cNvPr>
          <p:cNvSpPr txBox="1"/>
          <p:nvPr/>
        </p:nvSpPr>
        <p:spPr>
          <a:xfrm>
            <a:off x="1564179" y="2126584"/>
            <a:ext cx="6810699" cy="1754326"/>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Una de las necesidades de las empresas es mantener a sus empleados motivados, no solo con remuneraciones económicas o distinciones. Aquí es donde la formación continua o la formación empresarial toma un alto valor para cumplir con la fase de motivación empresarial que buscan los colaboradores de una empresa</a:t>
            </a:r>
            <a:endParaRPr lang="es-CO" dirty="0">
              <a:solidFill>
                <a:srgbClr val="123258"/>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AF7BA718-3F7B-4736-B62F-AB5FF69E0C7C}"/>
              </a:ext>
            </a:extLst>
          </p:cNvPr>
          <p:cNvPicPr>
            <a:picLocks noChangeAspect="1"/>
          </p:cNvPicPr>
          <p:nvPr/>
        </p:nvPicPr>
        <p:blipFill>
          <a:blip r:embed="rId2"/>
          <a:stretch>
            <a:fillRect/>
          </a:stretch>
        </p:blipFill>
        <p:spPr>
          <a:xfrm>
            <a:off x="1996935" y="4005236"/>
            <a:ext cx="5715000" cy="2438400"/>
          </a:xfrm>
          <a:prstGeom prst="rect">
            <a:avLst/>
          </a:prstGeom>
        </p:spPr>
      </p:pic>
      <p:pic>
        <p:nvPicPr>
          <p:cNvPr id="8" name="Imagen 7">
            <a:extLst>
              <a:ext uri="{FF2B5EF4-FFF2-40B4-BE49-F238E27FC236}">
                <a16:creationId xmlns:a16="http://schemas.microsoft.com/office/drawing/2014/main" id="{7D4B8D46-34E6-F8CA-76D5-D792BFB93B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10" name="Elipse 9">
            <a:extLst>
              <a:ext uri="{FF2B5EF4-FFF2-40B4-BE49-F238E27FC236}">
                <a16:creationId xmlns:a16="http://schemas.microsoft.com/office/drawing/2014/main" id="{E4A4B146-2E57-BA11-6963-7451333D4E3A}"/>
              </a:ext>
            </a:extLst>
          </p:cNvPr>
          <p:cNvSpPr/>
          <p:nvPr/>
        </p:nvSpPr>
        <p:spPr>
          <a:xfrm>
            <a:off x="-1175960" y="-156503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48837E73-A4C6-9AD6-42F3-BE609AB8DB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325195" y="-590328"/>
            <a:ext cx="1352276" cy="2365829"/>
          </a:xfrm>
          <a:prstGeom prst="rect">
            <a:avLst/>
          </a:prstGeom>
        </p:spPr>
      </p:pic>
      <p:pic>
        <p:nvPicPr>
          <p:cNvPr id="14" name="Imagen 13">
            <a:extLst>
              <a:ext uri="{FF2B5EF4-FFF2-40B4-BE49-F238E27FC236}">
                <a16:creationId xmlns:a16="http://schemas.microsoft.com/office/drawing/2014/main" id="{A523146C-F2D4-ED5F-6FC2-3B10F3171CC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rot="3223036">
            <a:off x="7277141" y="5482111"/>
            <a:ext cx="3044843" cy="2309631"/>
          </a:xfrm>
          <a:prstGeom prst="rect">
            <a:avLst/>
          </a:prstGeom>
        </p:spPr>
      </p:pic>
    </p:spTree>
    <p:extLst>
      <p:ext uri="{BB962C8B-B14F-4D97-AF65-F5344CB8AC3E}">
        <p14:creationId xmlns:p14="http://schemas.microsoft.com/office/powerpoint/2010/main" val="2054077171"/>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1854</TotalTime>
  <Words>2023</Words>
  <Application>Microsoft Office PowerPoint</Application>
  <PresentationFormat>Presentación en pantalla (4:3)</PresentationFormat>
  <Paragraphs>193</Paragraphs>
  <Slides>36</Slides>
  <Notes>0</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36</vt:i4>
      </vt:variant>
    </vt:vector>
  </HeadingPairs>
  <TitlesOfParts>
    <vt:vector size="42" baseType="lpstr">
      <vt:lpstr>Arial</vt:lpstr>
      <vt:lpstr>Calibri</vt:lpstr>
      <vt:lpstr>Calibri Light</vt:lpstr>
      <vt:lpstr>Comic Sans MS</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¿VAS A REALIZAR UN PLAN DE CAPACITACIÓN?</vt:lpstr>
      <vt:lpstr>Presentación de PowerPoint</vt:lpstr>
      <vt:lpstr>PROCESO DE DISEÑO DE CAPACITACIÓN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Jessica Paz</cp:lastModifiedBy>
  <cp:revision>66</cp:revision>
  <dcterms:created xsi:type="dcterms:W3CDTF">2020-10-06T22:21:33Z</dcterms:created>
  <dcterms:modified xsi:type="dcterms:W3CDTF">2022-06-24T21:30:47Z</dcterms:modified>
</cp:coreProperties>
</file>